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66" r:id="rId3"/>
    <p:sldId id="267" r:id="rId4"/>
    <p:sldId id="306" r:id="rId5"/>
    <p:sldId id="307" r:id="rId6"/>
    <p:sldId id="309" r:id="rId7"/>
    <p:sldId id="311" r:id="rId8"/>
    <p:sldId id="312" r:id="rId9"/>
    <p:sldId id="258" r:id="rId10"/>
    <p:sldId id="314" r:id="rId11"/>
    <p:sldId id="315" r:id="rId12"/>
    <p:sldId id="316" r:id="rId13"/>
    <p:sldId id="317" r:id="rId14"/>
    <p:sldId id="268" r:id="rId15"/>
    <p:sldId id="319" r:id="rId16"/>
    <p:sldId id="320" r:id="rId17"/>
    <p:sldId id="260" r:id="rId18"/>
    <p:sldId id="321" r:id="rId19"/>
    <p:sldId id="323" r:id="rId20"/>
    <p:sldId id="270" r:id="rId21"/>
    <p:sldId id="324" r:id="rId22"/>
    <p:sldId id="273" r:id="rId23"/>
    <p:sldId id="271" r:id="rId24"/>
    <p:sldId id="275" r:id="rId25"/>
    <p:sldId id="276" r:id="rId26"/>
    <p:sldId id="304" r:id="rId27"/>
    <p:sldId id="277" r:id="rId28"/>
    <p:sldId id="278" r:id="rId29"/>
    <p:sldId id="279" r:id="rId30"/>
    <p:sldId id="280" r:id="rId31"/>
    <p:sldId id="281" r:id="rId32"/>
    <p:sldId id="283" r:id="rId33"/>
    <p:sldId id="284" r:id="rId34"/>
    <p:sldId id="285" r:id="rId35"/>
    <p:sldId id="286" r:id="rId36"/>
    <p:sldId id="291" r:id="rId37"/>
    <p:sldId id="292" r:id="rId38"/>
    <p:sldId id="333" r:id="rId39"/>
    <p:sldId id="326" r:id="rId40"/>
    <p:sldId id="294" r:id="rId41"/>
    <p:sldId id="295" r:id="rId42"/>
    <p:sldId id="296" r:id="rId43"/>
    <p:sldId id="297" r:id="rId44"/>
    <p:sldId id="305" r:id="rId45"/>
    <p:sldId id="298" r:id="rId46"/>
    <p:sldId id="299" r:id="rId47"/>
    <p:sldId id="328" r:id="rId48"/>
    <p:sldId id="329" r:id="rId49"/>
    <p:sldId id="300" r:id="rId50"/>
    <p:sldId id="346" r:id="rId51"/>
    <p:sldId id="301" r:id="rId52"/>
    <p:sldId id="303" r:id="rId53"/>
    <p:sldId id="302" r:id="rId5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00"/>
    <a:srgbClr val="FFCC00"/>
    <a:srgbClr val="33CCFF"/>
    <a:srgbClr val="FF0000"/>
    <a:srgbClr val="FF3300"/>
    <a:srgbClr val="99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95" autoAdjust="0"/>
    <p:restoredTop sz="92503" autoAdjust="0"/>
  </p:normalViewPr>
  <p:slideViewPr>
    <p:cSldViewPr>
      <p:cViewPr varScale="1">
        <p:scale>
          <a:sx n="76" d="100"/>
          <a:sy n="76" d="100"/>
        </p:scale>
        <p:origin x="516" y="96"/>
      </p:cViewPr>
      <p:guideLst>
        <p:guide orient="horz" pos="1979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7C31E6-1E6A-462A-8142-57A21B67BECF}" type="datetimeFigureOut">
              <a:rPr lang="it-IT"/>
              <a:pPr>
                <a:defRPr/>
              </a:pPr>
              <a:t>22/09/2020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FD759-CDBB-4BF0-AD9D-EF7B7BBDDC6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293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 dirty="0" err="1" smtClean="0"/>
              <a:t>were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considered</a:t>
            </a:r>
            <a:r>
              <a:rPr lang="it-IT" altLang="it-IT" dirty="0" smtClean="0"/>
              <a:t> to be</a:t>
            </a:r>
          </a:p>
          <a:p>
            <a:pPr eaLnBrk="1" hangingPunct="1">
              <a:spcBef>
                <a:spcPct val="0"/>
              </a:spcBef>
            </a:pPr>
            <a:r>
              <a:rPr lang="en-US" altLang="it-IT" dirty="0" smtClean="0"/>
              <a:t>negative if the optical density of the test well was less than 0·1, doubtful</a:t>
            </a:r>
          </a:p>
          <a:p>
            <a:pPr eaLnBrk="1" hangingPunct="1">
              <a:spcBef>
                <a:spcPct val="0"/>
              </a:spcBef>
            </a:pPr>
            <a:r>
              <a:rPr lang="en-US" altLang="it-IT" dirty="0" smtClean="0"/>
              <a:t>if it was 0·1 to 0·2 and positive if it exceeded 0·2. Seroconversion in the</a:t>
            </a:r>
          </a:p>
          <a:p>
            <a:pPr eaLnBrk="1" hangingPunct="1">
              <a:spcBef>
                <a:spcPct val="0"/>
              </a:spcBef>
            </a:pPr>
            <a:r>
              <a:rPr lang="en-US" altLang="it-IT" dirty="0" smtClean="0"/>
              <a:t>horses was defined as an increase in optical density of more than 0·129</a:t>
            </a:r>
          </a:p>
          <a:p>
            <a:pPr eaLnBrk="1" hangingPunct="1">
              <a:spcBef>
                <a:spcPct val="0"/>
              </a:spcBef>
            </a:pPr>
            <a:r>
              <a:rPr lang="en-US" altLang="it-IT" dirty="0" smtClean="0"/>
              <a:t>above the previous absorbance reading,</a:t>
            </a:r>
            <a:endParaRPr lang="it-IT" altLang="it-IT" dirty="0" smtClean="0"/>
          </a:p>
        </p:txBody>
      </p:sp>
      <p:sp>
        <p:nvSpPr>
          <p:cNvPr id="798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125298-A8F4-4618-9A0C-58408B07B408}" type="slidenum">
              <a:rPr lang="it-IT" altLang="it-IT" sz="1200"/>
              <a:pPr eaLnBrk="1" hangingPunct="1"/>
              <a:t>50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118446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5675D-21AE-4443-B139-07C046E55A5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2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AE28A-A98D-4B03-91F0-F19F1D8C8D4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7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36DA8-5664-4B1D-BDD4-52D99F6C359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15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A86EB-1935-4B0D-AAA7-FDDD45B4998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42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FCCE4-4E38-4F3C-BEA4-A06F09DF64C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28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E515E-2819-4250-9859-7BF679A7D2F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5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29E56-1B72-41E9-8D68-04714BC3B12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5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FF084-939B-4B87-8E83-9F220065FD0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66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E53ED-57A4-4EEE-ACCF-EC627FFAB0C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93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50FD6-2C67-4EBA-AC7F-73EC33454DB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56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9D13D-0302-4C81-B8B6-77010716CA6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81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A6F7F0-9359-4722-B642-1B06825A519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619672" y="2276872"/>
            <a:ext cx="6260047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rgbClr val="FF9900"/>
                </a:solidFill>
                <a:latin typeface="Comic Sans MS" panose="030F0702030302020204" pitchFamily="66" charset="0"/>
              </a:rPr>
              <a:t>RINOPNEUMONITE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rgbClr val="FF9900"/>
                </a:solidFill>
                <a:latin typeface="Comic Sans MS" panose="030F0702030302020204" pitchFamily="66" charset="0"/>
              </a:rPr>
              <a:t>EQUINA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19"/>
          <p:cNvSpPr txBox="1">
            <a:spLocks noChangeArrowheads="1"/>
          </p:cNvSpPr>
          <p:nvPr/>
        </p:nvSpPr>
        <p:spPr bwMode="auto">
          <a:xfrm>
            <a:off x="0" y="1125538"/>
            <a:ext cx="494188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REPLICAZIONE NEL NUCLEO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TRASCRIZIONE DEL GENOMA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  IN SEQUENZA TEMPORALE</a:t>
            </a:r>
          </a:p>
        </p:txBody>
      </p:sp>
      <p:sp>
        <p:nvSpPr>
          <p:cNvPr id="13317" name="Text Box 24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3319" name="Text Box 19"/>
          <p:cNvSpPr txBox="1">
            <a:spLocks noChangeArrowheads="1"/>
          </p:cNvSpPr>
          <p:nvPr/>
        </p:nvSpPr>
        <p:spPr bwMode="auto">
          <a:xfrm>
            <a:off x="244475" y="3201988"/>
            <a:ext cx="540702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400" b="1" u="sng"/>
              <a:t>3 CLASSI DI TRASCRITTI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0000"/>
              </a:buClr>
              <a:buFontTx/>
              <a:buChar char="o"/>
            </a:pPr>
            <a:r>
              <a:rPr lang="it-IT" altLang="it-IT" sz="2400" b="1"/>
              <a:t>IMMEDIATAMENTE PRECOCI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Tx/>
              <a:buChar char="o"/>
            </a:pPr>
            <a:r>
              <a:rPr lang="it-IT" altLang="it-IT" sz="2400" b="1"/>
              <a:t>PRECOCI </a:t>
            </a:r>
            <a:r>
              <a:rPr lang="it-IT" altLang="it-IT" sz="1800" b="1" i="1"/>
              <a:t>(REGOLATORI TRASCRIZIONALI)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Tx/>
              <a:buChar char="o"/>
            </a:pPr>
            <a:r>
              <a:rPr lang="it-IT" altLang="it-IT" sz="2400" b="1"/>
              <a:t>TARDIVI </a:t>
            </a:r>
            <a:r>
              <a:rPr lang="it-IT" altLang="it-IT" sz="1800" b="1" i="1"/>
              <a:t>(PROTEINE STRUTTURALI)</a:t>
            </a:r>
          </a:p>
        </p:txBody>
      </p:sp>
      <p:sp>
        <p:nvSpPr>
          <p:cNvPr id="13320" name="AutoShape 15"/>
          <p:cNvSpPr>
            <a:spLocks noChangeArrowheads="1"/>
          </p:cNvSpPr>
          <p:nvPr/>
        </p:nvSpPr>
        <p:spPr bwMode="auto">
          <a:xfrm>
            <a:off x="1908175" y="2708275"/>
            <a:ext cx="1079500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1" name="Text Box 19"/>
          <p:cNvSpPr txBox="1">
            <a:spLocks noChangeArrowheads="1"/>
          </p:cNvSpPr>
          <p:nvPr/>
        </p:nvSpPr>
        <p:spPr bwMode="auto">
          <a:xfrm>
            <a:off x="1331913" y="5372100"/>
            <a:ext cx="74168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ASSEMBLAGGIO CAPSIDE NEL NUCLEO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ACQUISIZIONE ENVELOPE TRAMITE BUDDING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39750" y="1125538"/>
            <a:ext cx="2012950" cy="8239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4800" b="1"/>
              <a:t>EHV-1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063875" y="1125538"/>
            <a:ext cx="2012950" cy="8239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4800" b="1"/>
              <a:t>EHV-4</a:t>
            </a:r>
          </a:p>
        </p:txBody>
      </p:sp>
      <p:sp>
        <p:nvSpPr>
          <p:cNvPr id="14343" name="Rectangle 16"/>
          <p:cNvSpPr>
            <a:spLocks noChangeArrowheads="1"/>
          </p:cNvSpPr>
          <p:nvPr/>
        </p:nvSpPr>
        <p:spPr bwMode="auto">
          <a:xfrm>
            <a:off x="6350" y="28654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14344" name="Text Box 33"/>
          <p:cNvSpPr txBox="1">
            <a:spLocks noChangeArrowheads="1"/>
          </p:cNvSpPr>
          <p:nvPr/>
        </p:nvSpPr>
        <p:spPr bwMode="auto">
          <a:xfrm>
            <a:off x="-15875" y="2149475"/>
            <a:ext cx="76708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800" b="1"/>
              <a:t>STRUTTURA DEL GENOMA MOLO SIMILE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800" b="1"/>
              <a:t>76 ORF</a:t>
            </a:r>
            <a:r>
              <a:rPr lang="it-IT" altLang="it-IT" sz="2800" b="1">
                <a:cs typeface="Times New Roman" panose="02020603050405020304" pitchFamily="18" charset="0"/>
              </a:rPr>
              <a:t>→ALTRETTANTE PROTEINE</a:t>
            </a:r>
          </a:p>
        </p:txBody>
      </p:sp>
      <p:sp>
        <p:nvSpPr>
          <p:cNvPr id="14345" name="Text Box 19"/>
          <p:cNvSpPr txBox="1">
            <a:spLocks noChangeArrowheads="1"/>
          </p:cNvSpPr>
          <p:nvPr/>
        </p:nvSpPr>
        <p:spPr bwMode="auto">
          <a:xfrm>
            <a:off x="-85725" y="3013075"/>
            <a:ext cx="9410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AutoNum type="romanUcPeriod"/>
            </a:pPr>
            <a:endParaRPr lang="it-IT" altLang="it-IT" sz="2400" b="1" u="sng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AutoNum type="romanUcPeriod"/>
            </a:pPr>
            <a:r>
              <a:rPr lang="it-IT" altLang="it-IT" sz="2400" b="1" dirty="0"/>
              <a:t>POLIPEPTIDI SRUTTURALI NUCLEOCAPSIDE/ENVELOPE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AutoNum type="romanUcPeriod"/>
            </a:pPr>
            <a:r>
              <a:rPr lang="it-IT" altLang="it-IT" sz="2400" b="1" dirty="0"/>
              <a:t>GP DELL’ENVELOPE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AutoNum type="romanUcPeriod"/>
            </a:pPr>
            <a:r>
              <a:rPr lang="it-IT" altLang="it-IT" sz="2400" b="1" dirty="0"/>
              <a:t>PROTEINE REGOLATRICI TRASCRIZIONE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AutoNum type="romanUcPeriod"/>
            </a:pPr>
            <a:r>
              <a:rPr lang="it-IT" altLang="it-IT" sz="2400" b="1" dirty="0"/>
              <a:t>PROTEINE PER REPLICAZIONE DNA E PACKAGING</a:t>
            </a:r>
            <a:endParaRPr lang="it-IT" altLang="it-IT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5367" name="Text Box 19"/>
          <p:cNvSpPr txBox="1">
            <a:spLocks noChangeArrowheads="1"/>
          </p:cNvSpPr>
          <p:nvPr/>
        </p:nvSpPr>
        <p:spPr bwMode="auto">
          <a:xfrm>
            <a:off x="323850" y="1125538"/>
            <a:ext cx="6896100" cy="6905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FF0000"/>
                </a:solidFill>
              </a:rPr>
              <a:t>II.</a:t>
            </a:r>
            <a:r>
              <a:rPr lang="it-IT" altLang="it-IT" sz="2800" b="1"/>
              <a:t> GLICOPROTEINE DELL’ENVELOPE </a:t>
            </a:r>
          </a:p>
        </p:txBody>
      </p:sp>
      <p:sp>
        <p:nvSpPr>
          <p:cNvPr id="15368" name="Text Box 19"/>
          <p:cNvSpPr txBox="1">
            <a:spLocks noChangeArrowheads="1"/>
          </p:cNvSpPr>
          <p:nvPr/>
        </p:nvSpPr>
        <p:spPr bwMode="auto">
          <a:xfrm>
            <a:off x="239713" y="1916113"/>
            <a:ext cx="8664575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DINAMICA DELL’INFEZIONE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RISPOSTA IMMUNITARIA DELL’OSPITE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OGGETTO DI STUDIO PER ALLESTIMENTO VACCINI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6389" name="Text Box 19"/>
          <p:cNvSpPr txBox="1">
            <a:spLocks noChangeArrowheads="1"/>
          </p:cNvSpPr>
          <p:nvPr/>
        </p:nvSpPr>
        <p:spPr bwMode="auto">
          <a:xfrm>
            <a:off x="323850" y="1225550"/>
            <a:ext cx="2436813" cy="6905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RESISTENZA</a:t>
            </a: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239713" y="1916113"/>
            <a:ext cx="831373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RAPIDAMENTE INATTIVATI DA CALORE E DISINF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&gt; RESISTENZA IN AMBIENTI UMIDI E FREDDI</a:t>
            </a:r>
          </a:p>
        </p:txBody>
      </p:sp>
      <p:sp>
        <p:nvSpPr>
          <p:cNvPr id="16391" name="Text Box 19"/>
          <p:cNvSpPr txBox="1">
            <a:spLocks noChangeArrowheads="1"/>
          </p:cNvSpPr>
          <p:nvPr/>
        </p:nvSpPr>
        <p:spPr bwMode="auto">
          <a:xfrm>
            <a:off x="539750" y="3357563"/>
            <a:ext cx="2987675" cy="69056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COLTIVAZIONE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27088" y="4437063"/>
            <a:ext cx="1098550" cy="457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EHV-1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827088" y="5445125"/>
            <a:ext cx="1098550" cy="457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EHV-4</a:t>
            </a:r>
          </a:p>
        </p:txBody>
      </p:sp>
      <p:sp>
        <p:nvSpPr>
          <p:cNvPr id="16394" name="Text Box 33"/>
          <p:cNvSpPr txBox="1">
            <a:spLocks noChangeArrowheads="1"/>
          </p:cNvSpPr>
          <p:nvPr/>
        </p:nvSpPr>
        <p:spPr bwMode="auto">
          <a:xfrm>
            <a:off x="1908175" y="4292600"/>
            <a:ext cx="7072313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SPETTRO D’OSPITE AMPIO</a:t>
            </a:r>
            <a:r>
              <a:rPr lang="it-IT" altLang="it-IT" sz="1800" b="1"/>
              <a:t> (SCIMMIA, CONIGLIO   HAMSTER, EQUINO, BOVINO)</a:t>
            </a:r>
          </a:p>
        </p:txBody>
      </p: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1963738" y="5300663"/>
            <a:ext cx="70723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SPETTRO D’OSPITE RISTRETTO</a:t>
            </a:r>
            <a:r>
              <a:rPr lang="it-IT" altLang="it-IT" sz="1800" b="1"/>
              <a:t> (CELLULE EQUINE)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1339850" y="6021388"/>
            <a:ext cx="64008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it-IT" altLang="it-IT" sz="2400" b="1" u="sng"/>
              <a:t>COMPARSA DI INCLUSI INTRANUCLEARI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14450" y="1341438"/>
            <a:ext cx="2012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4800" b="1">
                <a:solidFill>
                  <a:srgbClr val="CC3300"/>
                </a:solidFill>
              </a:rPr>
              <a:t>EHV-1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367338" y="1341438"/>
            <a:ext cx="2012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4800" b="1">
                <a:solidFill>
                  <a:srgbClr val="CC3300"/>
                </a:solidFill>
              </a:rPr>
              <a:t>EHV-4</a:t>
            </a:r>
          </a:p>
        </p:txBody>
      </p:sp>
      <p:sp>
        <p:nvSpPr>
          <p:cNvPr id="17415" name="WordArt 15" descr="Carta"/>
          <p:cNvSpPr>
            <a:spLocks noChangeArrowheads="1" noChangeShapeType="1" noTextEdit="1"/>
          </p:cNvSpPr>
          <p:nvPr/>
        </p:nvSpPr>
        <p:spPr bwMode="auto">
          <a:xfrm>
            <a:off x="539750" y="2636838"/>
            <a:ext cx="67691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2 DISTINTI SIEROTIPI</a:t>
            </a:r>
          </a:p>
        </p:txBody>
      </p:sp>
      <p:sp>
        <p:nvSpPr>
          <p:cNvPr id="17416" name="Rectangle 16"/>
          <p:cNvSpPr>
            <a:spLocks noChangeArrowheads="1"/>
          </p:cNvSpPr>
          <p:nvPr/>
        </p:nvSpPr>
        <p:spPr bwMode="auto">
          <a:xfrm>
            <a:off x="92075" y="25606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pic>
        <p:nvPicPr>
          <p:cNvPr id="2" name="Picture 18" descr="star.gif - (7K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484313"/>
            <a:ext cx="1049338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8" descr="star.gif - (7K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4313"/>
            <a:ext cx="1049337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29"/>
          <p:cNvSpPr txBox="1">
            <a:spLocks noChangeArrowheads="1"/>
          </p:cNvSpPr>
          <p:nvPr/>
        </p:nvSpPr>
        <p:spPr bwMode="auto">
          <a:xfrm>
            <a:off x="254000" y="4508500"/>
            <a:ext cx="322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RINOPNEUMONITE</a:t>
            </a:r>
          </a:p>
        </p:txBody>
      </p:sp>
      <p:sp>
        <p:nvSpPr>
          <p:cNvPr id="17420" name="Text Box 30"/>
          <p:cNvSpPr txBox="1">
            <a:spLocks noChangeArrowheads="1"/>
          </p:cNvSpPr>
          <p:nvPr/>
        </p:nvSpPr>
        <p:spPr bwMode="auto">
          <a:xfrm>
            <a:off x="469900" y="5083175"/>
            <a:ext cx="164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ABORTO</a:t>
            </a:r>
          </a:p>
        </p:txBody>
      </p:sp>
      <p:sp>
        <p:nvSpPr>
          <p:cNvPr id="17421" name="Text Box 31"/>
          <p:cNvSpPr txBox="1">
            <a:spLocks noChangeArrowheads="1"/>
          </p:cNvSpPr>
          <p:nvPr/>
        </p:nvSpPr>
        <p:spPr bwMode="auto">
          <a:xfrm>
            <a:off x="231775" y="5659438"/>
            <a:ext cx="419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PATOLOGIA NEONATALE</a:t>
            </a:r>
          </a:p>
        </p:txBody>
      </p:sp>
      <p:sp>
        <p:nvSpPr>
          <p:cNvPr id="3" name="Text Box 32"/>
          <p:cNvSpPr txBox="1">
            <a:spLocks noChangeArrowheads="1"/>
          </p:cNvSpPr>
          <p:nvPr/>
        </p:nvSpPr>
        <p:spPr bwMode="auto">
          <a:xfrm>
            <a:off x="534988" y="6235700"/>
            <a:ext cx="2306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ENCEFALITE</a:t>
            </a:r>
          </a:p>
        </p:txBody>
      </p:sp>
      <p:sp>
        <p:nvSpPr>
          <p:cNvPr id="17423" name="Text Box 33"/>
          <p:cNvSpPr txBox="1">
            <a:spLocks noChangeArrowheads="1"/>
          </p:cNvSpPr>
          <p:nvPr/>
        </p:nvSpPr>
        <p:spPr bwMode="auto">
          <a:xfrm>
            <a:off x="5022850" y="5059363"/>
            <a:ext cx="322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RINOPNEUMONITE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18"/>
          <p:cNvSpPr>
            <a:spLocks noChangeArrowheads="1"/>
          </p:cNvSpPr>
          <p:nvPr/>
        </p:nvSpPr>
        <p:spPr bwMode="auto">
          <a:xfrm>
            <a:off x="3476625" y="4567238"/>
            <a:ext cx="792163" cy="792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722689" y="312391"/>
            <a:ext cx="4737744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82713" y="1989138"/>
            <a:ext cx="2012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4800" b="1">
                <a:solidFill>
                  <a:srgbClr val="CC3300"/>
                </a:solidFill>
              </a:rPr>
              <a:t>EHV-1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435600" y="1989138"/>
            <a:ext cx="2012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4800" b="1">
                <a:solidFill>
                  <a:srgbClr val="CC3300"/>
                </a:solidFill>
              </a:rPr>
              <a:t>EHV-4</a:t>
            </a:r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92075" y="22320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pic>
        <p:nvPicPr>
          <p:cNvPr id="18441" name="Picture 18" descr="star.gif - (7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132013"/>
            <a:ext cx="1049337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28" descr="star.gif - (7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2132013"/>
            <a:ext cx="1049338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 Box 29"/>
          <p:cNvSpPr txBox="1">
            <a:spLocks noChangeArrowheads="1"/>
          </p:cNvSpPr>
          <p:nvPr/>
        </p:nvSpPr>
        <p:spPr bwMode="auto">
          <a:xfrm>
            <a:off x="539750" y="1341438"/>
            <a:ext cx="5507038" cy="51911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CORRELAZIONE ANTIGENICA</a:t>
            </a:r>
          </a:p>
        </p:txBody>
      </p:sp>
      <p:sp>
        <p:nvSpPr>
          <p:cNvPr id="18444" name="Text Box 30"/>
          <p:cNvSpPr txBox="1">
            <a:spLocks noChangeArrowheads="1"/>
          </p:cNvSpPr>
          <p:nvPr/>
        </p:nvSpPr>
        <p:spPr bwMode="auto">
          <a:xfrm>
            <a:off x="92546" y="3500438"/>
            <a:ext cx="2535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 err="1"/>
              <a:t>MoAb</a:t>
            </a:r>
            <a:r>
              <a:rPr lang="it-IT" altLang="it-IT" sz="2800" b="1" dirty="0"/>
              <a:t> PER GP</a:t>
            </a:r>
          </a:p>
        </p:txBody>
      </p:sp>
      <p:sp>
        <p:nvSpPr>
          <p:cNvPr id="18445" name="Text Box 31"/>
          <p:cNvSpPr txBox="1">
            <a:spLocks noChangeArrowheads="1"/>
          </p:cNvSpPr>
          <p:nvPr/>
        </p:nvSpPr>
        <p:spPr bwMode="auto">
          <a:xfrm>
            <a:off x="431800" y="4652963"/>
            <a:ext cx="867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ECCEZIONE PER </a:t>
            </a:r>
            <a:r>
              <a:rPr lang="it-IT" altLang="it-IT" sz="2800" b="1" dirty="0" err="1"/>
              <a:t>gpG</a:t>
            </a:r>
            <a:r>
              <a:rPr lang="it-IT" altLang="it-IT" sz="2800" b="1" dirty="0"/>
              <a:t>: SOLO EPITOPI TIPO-SPEC </a:t>
            </a:r>
          </a:p>
        </p:txBody>
      </p:sp>
      <p:sp>
        <p:nvSpPr>
          <p:cNvPr id="18446" name="Text Box 32"/>
          <p:cNvSpPr txBox="1">
            <a:spLocks noChangeArrowheads="1"/>
          </p:cNvSpPr>
          <p:nvPr/>
        </p:nvSpPr>
        <p:spPr bwMode="auto">
          <a:xfrm>
            <a:off x="508000" y="5630863"/>
            <a:ext cx="8024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 dirty="0"/>
              <a:t>PRESENTE UNA IMMUNITA’ CROCIATA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 dirty="0"/>
              <a:t>RESA PIU’ CONSISTENE DA RIPETUTE REINFEZIONI</a:t>
            </a:r>
          </a:p>
        </p:txBody>
      </p:sp>
      <p:sp>
        <p:nvSpPr>
          <p:cNvPr id="18447" name="Text Box 33"/>
          <p:cNvSpPr txBox="1">
            <a:spLocks noChangeArrowheads="1"/>
          </p:cNvSpPr>
          <p:nvPr/>
        </p:nvSpPr>
        <p:spPr bwMode="auto">
          <a:xfrm>
            <a:off x="2563813" y="3028950"/>
            <a:ext cx="468153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800" b="1" dirty="0"/>
              <a:t>EPITOPI </a:t>
            </a:r>
            <a:r>
              <a:rPr lang="it-IT" altLang="it-IT" sz="2800" b="1" u="sng" dirty="0">
                <a:solidFill>
                  <a:srgbClr val="FF0000"/>
                </a:solidFill>
              </a:rPr>
              <a:t>TIPO-SPECIFICI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800" b="1" dirty="0"/>
              <a:t>EPITOPI </a:t>
            </a:r>
            <a:r>
              <a:rPr lang="it-IT" altLang="it-IT" sz="2800" b="1" u="sng" dirty="0">
                <a:solidFill>
                  <a:srgbClr val="FF0000"/>
                </a:solidFill>
              </a:rPr>
              <a:t>COMUNI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8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9461" name="WordArt 15" descr="Carta"/>
          <p:cNvSpPr>
            <a:spLocks noChangeArrowheads="1" noChangeShapeType="1" noTextEdit="1"/>
          </p:cNvSpPr>
          <p:nvPr/>
        </p:nvSpPr>
        <p:spPr bwMode="auto">
          <a:xfrm>
            <a:off x="539750" y="1268413"/>
            <a:ext cx="59769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16591" dir="13054116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LATENZA</a:t>
            </a: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92075" y="25606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19463" name="Text Box 29"/>
          <p:cNvSpPr txBox="1">
            <a:spLocks noChangeArrowheads="1"/>
          </p:cNvSpPr>
          <p:nvPr/>
        </p:nvSpPr>
        <p:spPr bwMode="auto">
          <a:xfrm>
            <a:off x="179388" y="2276475"/>
            <a:ext cx="8963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FASE DI PERSISENZA DEL VIRUS NELL’OSPITE 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CLINICAMENTE GUARITO NON ASSOCIATA A 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REPLICAZIONE E REAZIONE IMMUNITARIA DELL’OSPITE</a:t>
            </a:r>
          </a:p>
        </p:txBody>
      </p:sp>
      <p:sp>
        <p:nvSpPr>
          <p:cNvPr id="19464" name="Text Box 31"/>
          <p:cNvSpPr txBox="1">
            <a:spLocks noChangeArrowheads="1"/>
          </p:cNvSpPr>
          <p:nvPr/>
        </p:nvSpPr>
        <p:spPr bwMode="auto">
          <a:xfrm>
            <a:off x="874713" y="4076700"/>
            <a:ext cx="735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DI ASSOLUTA IMPORTANZA NELLA</a:t>
            </a:r>
          </a:p>
        </p:txBody>
      </p:sp>
      <p:grpSp>
        <p:nvGrpSpPr>
          <p:cNvPr id="19465" name="Group 36"/>
          <p:cNvGrpSpPr>
            <a:grpSpLocks/>
          </p:cNvGrpSpPr>
          <p:nvPr/>
        </p:nvGrpSpPr>
        <p:grpSpPr bwMode="auto">
          <a:xfrm>
            <a:off x="187325" y="4849813"/>
            <a:ext cx="8777288" cy="1031875"/>
            <a:chOff x="161" y="3327"/>
            <a:chExt cx="5529" cy="650"/>
          </a:xfrm>
        </p:grpSpPr>
        <p:sp>
          <p:nvSpPr>
            <p:cNvPr id="1946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61" y="3327"/>
              <a:ext cx="2719" cy="64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solidFill>
                    <a:srgbClr val="CC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cs typeface="Times New Roman" panose="02020603050405020304" pitchFamily="18" charset="0"/>
                </a:rPr>
                <a:t>BIOPATOLOGIA</a:t>
              </a:r>
            </a:p>
          </p:txBody>
        </p:sp>
        <p:sp>
          <p:nvSpPr>
            <p:cNvPr id="1946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971" y="3330"/>
              <a:ext cx="2719" cy="64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solidFill>
                    <a:srgbClr val="CC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cs typeface="Times New Roman" panose="02020603050405020304" pitchFamily="18" charset="0"/>
                </a:rPr>
                <a:t>HERPESVIRUS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LATENZA</a:t>
            </a:r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1492250" y="1625600"/>
            <a:ext cx="4087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b="1">
                <a:solidFill>
                  <a:srgbClr val="000099"/>
                </a:solidFill>
              </a:rPr>
              <a:t>TESSUTI LINFOIDI</a:t>
            </a: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855663" y="2417763"/>
            <a:ext cx="5445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b="1">
                <a:solidFill>
                  <a:srgbClr val="000099"/>
                </a:solidFill>
              </a:rPr>
              <a:t>LEUCOCITI CIRCOLANTI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527050" y="3209925"/>
            <a:ext cx="3973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b="1">
                <a:solidFill>
                  <a:srgbClr val="000099"/>
                </a:solidFill>
              </a:rPr>
              <a:t>GANGLI NERVOSI</a:t>
            </a:r>
          </a:p>
        </p:txBody>
      </p: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4572000" y="3182938"/>
            <a:ext cx="4219575" cy="8223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PROBABILE SITO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SECONDARIO DI LATENZA</a:t>
            </a:r>
          </a:p>
        </p:txBody>
      </p:sp>
      <p:sp>
        <p:nvSpPr>
          <p:cNvPr id="20490" name="Rectangle 26"/>
          <p:cNvSpPr>
            <a:spLocks noChangeArrowheads="1"/>
          </p:cNvSpPr>
          <p:nvPr/>
        </p:nvSpPr>
        <p:spPr bwMode="auto">
          <a:xfrm>
            <a:off x="88900" y="1412875"/>
            <a:ext cx="8964613" cy="2879725"/>
          </a:xfrm>
          <a:prstGeom prst="rect">
            <a:avLst/>
          </a:prstGeom>
          <a:noFill/>
          <a:ln w="57150">
            <a:solidFill>
              <a:srgbClr val="33CCCC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91" name="Text Box 20"/>
          <p:cNvSpPr txBox="1">
            <a:spLocks noChangeArrowheads="1"/>
          </p:cNvSpPr>
          <p:nvPr/>
        </p:nvSpPr>
        <p:spPr bwMode="auto">
          <a:xfrm>
            <a:off x="468313" y="4581525"/>
            <a:ext cx="7400925" cy="5191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TRASCRIZIONE DEL GENOMA LIMITATA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792163" y="5516563"/>
            <a:ext cx="7558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SOLO TRASCRITTI DELLE ORF 64-63 SI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ACCUMULANO NELLE CELLULE INFETTE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3708400" y="477838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LATENZA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546100" y="1341438"/>
            <a:ext cx="6824663" cy="5191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MECCANISMI ANCORA SCONOSCIUTI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3635375" y="2730500"/>
            <a:ext cx="4454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TRASCRIZIONE COMPLETA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DEL GENOMA VIRALE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539750" y="1973263"/>
            <a:ext cx="3305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FINO A 2 SETT P.I.</a:t>
            </a:r>
          </a:p>
        </p:txBody>
      </p:sp>
      <p:grpSp>
        <p:nvGrpSpPr>
          <p:cNvPr id="21512" name="Group 18"/>
          <p:cNvGrpSpPr>
            <a:grpSpLocks/>
          </p:cNvGrpSpPr>
          <p:nvPr/>
        </p:nvGrpSpPr>
        <p:grpSpPr bwMode="auto">
          <a:xfrm>
            <a:off x="250825" y="2852738"/>
            <a:ext cx="2535238" cy="1008062"/>
            <a:chOff x="2453" y="1625"/>
            <a:chExt cx="1597" cy="635"/>
          </a:xfrm>
        </p:grpSpPr>
        <p:sp>
          <p:nvSpPr>
            <p:cNvPr id="21519" name="Oval 16"/>
            <p:cNvSpPr>
              <a:spLocks noChangeArrowheads="1"/>
            </p:cNvSpPr>
            <p:nvPr/>
          </p:nvSpPr>
          <p:spPr bwMode="auto">
            <a:xfrm>
              <a:off x="2453" y="1625"/>
              <a:ext cx="1597" cy="635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1520" name="Text Box 13"/>
            <p:cNvSpPr txBox="1">
              <a:spLocks noChangeArrowheads="1"/>
            </p:cNvSpPr>
            <p:nvPr/>
          </p:nvSpPr>
          <p:spPr bwMode="auto">
            <a:xfrm>
              <a:off x="2588" y="1652"/>
              <a:ext cx="131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800" b="1"/>
                <a:t>LINFOCITI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800" b="1"/>
                <a:t>INFETTI</a:t>
              </a:r>
            </a:p>
          </p:txBody>
        </p:sp>
      </p:grpSp>
      <p:sp>
        <p:nvSpPr>
          <p:cNvPr id="21513" name="Text Box 13"/>
          <p:cNvSpPr txBox="1">
            <a:spLocks noChangeArrowheads="1"/>
          </p:cNvSpPr>
          <p:nvPr/>
        </p:nvSpPr>
        <p:spPr bwMode="auto">
          <a:xfrm>
            <a:off x="3851275" y="3789363"/>
            <a:ext cx="321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BERSAGLIO DEL S.I.</a:t>
            </a:r>
          </a:p>
        </p:txBody>
      </p:sp>
      <p:sp>
        <p:nvSpPr>
          <p:cNvPr id="21514" name="Line 20"/>
          <p:cNvSpPr>
            <a:spLocks noChangeShapeType="1"/>
          </p:cNvSpPr>
          <p:nvPr/>
        </p:nvSpPr>
        <p:spPr bwMode="auto">
          <a:xfrm flipV="1">
            <a:off x="2843213" y="3141663"/>
            <a:ext cx="936625" cy="3587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5" name="Line 21"/>
          <p:cNvSpPr>
            <a:spLocks noChangeShapeType="1"/>
          </p:cNvSpPr>
          <p:nvPr/>
        </p:nvSpPr>
        <p:spPr bwMode="auto">
          <a:xfrm>
            <a:off x="2916238" y="3644900"/>
            <a:ext cx="792162" cy="431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323850" y="4221163"/>
            <a:ext cx="1131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MA... 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0" y="5661025"/>
            <a:ext cx="7789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NUOVE PARICELLE VIRALI DOPO FUSIONE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LINFOCITI CON CELLULE PERMISSIVE</a:t>
            </a:r>
          </a:p>
        </p:txBody>
      </p:sp>
      <p:sp>
        <p:nvSpPr>
          <p:cNvPr id="21518" name="WordArt 28"/>
          <p:cNvSpPr>
            <a:spLocks noChangeArrowheads="1" noChangeShapeType="1" noTextEdit="1"/>
          </p:cNvSpPr>
          <p:nvPr/>
        </p:nvSpPr>
        <p:spPr bwMode="auto">
          <a:xfrm rot="-624092">
            <a:off x="1476375" y="4149725"/>
            <a:ext cx="3348038" cy="15113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100000"/>
              </a:avLst>
            </a:prstTxWarp>
            <a:scene3d>
              <a:camera prst="legacyPerspectiveFront">
                <a:rot lat="19799989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707070"/>
              </a:contourClr>
            </a:sp3d>
          </a:bodyPr>
          <a:lstStyle/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INFEZIONE</a:t>
            </a:r>
          </a:p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ABORTIVA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9"/>
          <p:cNvSpPr>
            <a:spLocks noChangeArrowheads="1"/>
          </p:cNvSpPr>
          <p:nvPr/>
        </p:nvSpPr>
        <p:spPr bwMode="auto">
          <a:xfrm>
            <a:off x="1950707" y="4117181"/>
            <a:ext cx="1439863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LATENZA</a:t>
            </a:r>
          </a:p>
        </p:txBody>
      </p: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500063" y="1341438"/>
            <a:ext cx="6938962" cy="5191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RIATTIVAZIONE DI UNA INF LATENTE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4294" y="1954213"/>
            <a:ext cx="8982202" cy="259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99CC00"/>
              </a:buClr>
              <a:buFont typeface="Wingdings" panose="05000000000000000000" pitchFamily="2" charset="2"/>
              <a:buChar char="v"/>
            </a:pPr>
            <a:r>
              <a:rPr lang="it-IT" altLang="it-IT" sz="2300" b="1" dirty="0"/>
              <a:t>RIPRESA DELLA TRASCRIZIONE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99CC00"/>
              </a:buClr>
              <a:buFont typeface="Wingdings" panose="05000000000000000000" pitchFamily="2" charset="2"/>
              <a:buChar char="v"/>
            </a:pPr>
            <a:r>
              <a:rPr lang="it-IT" altLang="it-IT" sz="2300" b="1" dirty="0"/>
              <a:t>ESPRESSIONE DELLE GP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99CC00"/>
              </a:buClr>
              <a:buFont typeface="Wingdings" panose="05000000000000000000" pitchFamily="2" charset="2"/>
              <a:buChar char="v"/>
            </a:pPr>
            <a:r>
              <a:rPr lang="it-IT" altLang="it-IT" sz="2300" b="1" dirty="0"/>
              <a:t>PRODUZIONE DI NUOVO VIRUS IN CELL EPIT RESPIR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99CC00"/>
              </a:buClr>
              <a:buFont typeface="Wingdings" panose="05000000000000000000" pitchFamily="2" charset="2"/>
              <a:buChar char="v"/>
            </a:pPr>
            <a:r>
              <a:rPr lang="it-IT" altLang="it-IT" sz="2300" b="1" dirty="0"/>
              <a:t>RIPRESA DELLO SHEDDING VIRALE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99CC00"/>
              </a:buClr>
              <a:buFont typeface="Wingdings" panose="05000000000000000000" pitchFamily="2" charset="2"/>
              <a:buChar char="v"/>
            </a:pPr>
            <a:r>
              <a:rPr lang="it-IT" altLang="it-IT" sz="2300" b="1" dirty="0"/>
              <a:t>POSSIBILE VIREMIA PRIMA DELL’INFEZIONE EPIT RESPIR</a:t>
            </a: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3635375" y="5157788"/>
            <a:ext cx="53609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DISSEMINAZIONE DEL VIRUS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ALL’UTERO O SNC</a:t>
            </a:r>
          </a:p>
        </p:txBody>
      </p:sp>
      <p:sp>
        <p:nvSpPr>
          <p:cNvPr id="23561" name="AutoShape 20"/>
          <p:cNvSpPr>
            <a:spLocks noChangeArrowheads="1"/>
          </p:cNvSpPr>
          <p:nvPr/>
        </p:nvSpPr>
        <p:spPr bwMode="auto">
          <a:xfrm>
            <a:off x="755650" y="4797425"/>
            <a:ext cx="2592388" cy="936625"/>
          </a:xfrm>
          <a:prstGeom prst="curvedRightArrow">
            <a:avLst>
              <a:gd name="adj1" fmla="val 20000"/>
              <a:gd name="adj2" fmla="val 40000"/>
              <a:gd name="adj3" fmla="val 92260"/>
            </a:avLst>
          </a:prstGeom>
          <a:solidFill>
            <a:srgbClr val="FF990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2154238" y="1628775"/>
            <a:ext cx="48561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rgbClr val="000099"/>
                </a:solidFill>
              </a:rPr>
              <a:t>PATOLOGIA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rgbClr val="000099"/>
                </a:solidFill>
              </a:rPr>
              <a:t>RESPIRATORIA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3135313" y="3541713"/>
            <a:ext cx="2825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rgbClr val="000099"/>
                </a:solidFill>
              </a:rPr>
              <a:t>ABORTO</a:t>
            </a: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2498725" y="4765675"/>
            <a:ext cx="41449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>
                <a:solidFill>
                  <a:srgbClr val="000099"/>
                </a:solidFill>
              </a:rPr>
              <a:t>ENCEFALITE</a:t>
            </a:r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92075" y="27654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pic>
        <p:nvPicPr>
          <p:cNvPr id="3081" name="Picture 15" descr="brown_stars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613150"/>
            <a:ext cx="7207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5" descr="brown_stars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7207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6" descr="brown_stars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908550"/>
            <a:ext cx="7207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3" name="WordArt 27"/>
          <p:cNvSpPr>
            <a:spLocks noChangeArrowheads="1" noChangeShapeType="1" noTextEdit="1"/>
          </p:cNvSpPr>
          <p:nvPr/>
        </p:nvSpPr>
        <p:spPr bwMode="auto">
          <a:xfrm>
            <a:off x="395288" y="5876925"/>
            <a:ext cx="8301037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it-IT" sz="3600" kern="10">
                <a:solidFill>
                  <a:srgbClr val="66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NOTEVOLE IMPATTO ECONOMICO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3" grpId="0" animBg="1"/>
      <p:bldP spid="1436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0"/>
          <p:cNvSpPr txBox="1">
            <a:spLocks noChangeArrowheads="1"/>
          </p:cNvSpPr>
          <p:nvPr/>
        </p:nvSpPr>
        <p:spPr bwMode="auto">
          <a:xfrm>
            <a:off x="5652120" y="2554288"/>
            <a:ext cx="3421063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SONO SENSIBILI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TUTTI GLI EQUIDI</a:t>
            </a:r>
          </a:p>
        </p:txBody>
      </p:sp>
      <p:pic>
        <p:nvPicPr>
          <p:cNvPr id="24579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57250"/>
            <a:ext cx="5606033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03648" y="18891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3563938" y="1052513"/>
            <a:ext cx="5397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DISTRIBUZIONE ENZOOTICA </a:t>
            </a:r>
          </a:p>
        </p:txBody>
      </p:sp>
      <p:sp>
        <p:nvSpPr>
          <p:cNvPr id="24584" name="Text Box 19"/>
          <p:cNvSpPr txBox="1">
            <a:spLocks noChangeArrowheads="1"/>
          </p:cNvSpPr>
          <p:nvPr/>
        </p:nvSpPr>
        <p:spPr bwMode="auto">
          <a:xfrm>
            <a:off x="270613" y="5373688"/>
            <a:ext cx="86524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700" b="1" dirty="0"/>
              <a:t>LA MAGGIOR PARTE DELLA POPOLAZIONE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700" b="1" dirty="0"/>
              <a:t>EQUINA RISULTA SIEROLOGICAMENTE POSITIVA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403648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1330325" y="1470025"/>
            <a:ext cx="62531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800" b="1"/>
              <a:t>ESTESA DIFFUSIONE DEL VIRUS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TRA GIOVANI SOGGETTI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201738" y="2765425"/>
            <a:ext cx="65516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800" b="1"/>
              <a:t>ELEVATA PERCENUALE DI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ANIMALI CON INFEZIONE LATENTE</a:t>
            </a: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79388" y="4062413"/>
            <a:ext cx="8602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800" b="1"/>
              <a:t>PERIODICO SHEDDING DA ANIMALI CARRIER</a:t>
            </a:r>
          </a:p>
        </p:txBody>
      </p:sp>
      <p:sp>
        <p:nvSpPr>
          <p:cNvPr id="25608" name="Text Box 20"/>
          <p:cNvSpPr txBox="1">
            <a:spLocks noChangeArrowheads="1"/>
          </p:cNvSpPr>
          <p:nvPr/>
        </p:nvSpPr>
        <p:spPr bwMode="auto">
          <a:xfrm>
            <a:off x="1965325" y="5013325"/>
            <a:ext cx="6932613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PERPETUA TRASMISSIONE DEL VIRUS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 NUOVE GENERAZIONI DI CAVALLI</a:t>
            </a:r>
          </a:p>
        </p:txBody>
      </p:sp>
      <p:sp>
        <p:nvSpPr>
          <p:cNvPr id="25609" name="AutoShape 13"/>
          <p:cNvSpPr>
            <a:spLocks noChangeArrowheads="1"/>
          </p:cNvSpPr>
          <p:nvPr/>
        </p:nvSpPr>
        <p:spPr bwMode="auto">
          <a:xfrm>
            <a:off x="0" y="4941888"/>
            <a:ext cx="2016125" cy="865187"/>
          </a:xfrm>
          <a:prstGeom prst="curvedRightArrow">
            <a:avLst>
              <a:gd name="adj1" fmla="val 20000"/>
              <a:gd name="adj2" fmla="val 40000"/>
              <a:gd name="adj3" fmla="val 77676"/>
            </a:avLst>
          </a:prstGeom>
          <a:solidFill>
            <a:srgbClr val="FF990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403648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107950" y="987425"/>
            <a:ext cx="368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3600" b="1">
                <a:solidFill>
                  <a:srgbClr val="000099"/>
                </a:solidFill>
              </a:rPr>
              <a:t>TRASMISSIONE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4673600" y="1125538"/>
            <a:ext cx="347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SECREZIONI NASALI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4672013" y="1628775"/>
            <a:ext cx="263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FETI ABORTITI</a:t>
            </a:r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4675188" y="2179638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PLACENTE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4659313" y="2684463"/>
            <a:ext cx="448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LIQUIDI E INVOGLI FETALI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2913063" y="1746250"/>
            <a:ext cx="1803400" cy="5191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DIRETTA</a:t>
            </a:r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4716463" y="981075"/>
            <a:ext cx="4356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7" name="Line 18"/>
          <p:cNvSpPr>
            <a:spLocks noChangeShapeType="1"/>
          </p:cNvSpPr>
          <p:nvPr/>
        </p:nvSpPr>
        <p:spPr bwMode="auto">
          <a:xfrm>
            <a:off x="4745038" y="1168400"/>
            <a:ext cx="0" cy="197961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8" name="Line 19"/>
          <p:cNvSpPr>
            <a:spLocks noChangeShapeType="1"/>
          </p:cNvSpPr>
          <p:nvPr/>
        </p:nvSpPr>
        <p:spPr bwMode="auto">
          <a:xfrm rot="5400000">
            <a:off x="5649119" y="1712119"/>
            <a:ext cx="0" cy="176371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9" name="Line 20"/>
          <p:cNvSpPr>
            <a:spLocks noChangeShapeType="1"/>
          </p:cNvSpPr>
          <p:nvPr/>
        </p:nvSpPr>
        <p:spPr bwMode="auto">
          <a:xfrm rot="5400000">
            <a:off x="5598319" y="1180307"/>
            <a:ext cx="0" cy="176371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0" name="Line 21"/>
          <p:cNvSpPr>
            <a:spLocks noChangeShapeType="1"/>
          </p:cNvSpPr>
          <p:nvPr/>
        </p:nvSpPr>
        <p:spPr bwMode="auto">
          <a:xfrm rot="5400000">
            <a:off x="5618957" y="677068"/>
            <a:ext cx="0" cy="176371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1" name="Line 22"/>
          <p:cNvSpPr>
            <a:spLocks noChangeShapeType="1"/>
          </p:cNvSpPr>
          <p:nvPr/>
        </p:nvSpPr>
        <p:spPr bwMode="auto">
          <a:xfrm rot="5400000">
            <a:off x="5630069" y="2259807"/>
            <a:ext cx="0" cy="176371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2" name="Line 23"/>
          <p:cNvSpPr>
            <a:spLocks noChangeShapeType="1"/>
          </p:cNvSpPr>
          <p:nvPr/>
        </p:nvSpPr>
        <p:spPr bwMode="auto">
          <a:xfrm rot="5400000">
            <a:off x="5598319" y="256382"/>
            <a:ext cx="0" cy="1763712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3" name="Text Box 24"/>
          <p:cNvSpPr txBox="1">
            <a:spLocks noChangeArrowheads="1"/>
          </p:cNvSpPr>
          <p:nvPr/>
        </p:nvSpPr>
        <p:spPr bwMode="auto">
          <a:xfrm>
            <a:off x="2517775" y="4724400"/>
            <a:ext cx="2198688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INDIRETTA</a:t>
            </a:r>
          </a:p>
        </p:txBody>
      </p:sp>
      <p:sp>
        <p:nvSpPr>
          <p:cNvPr id="26644" name="Text Box 25"/>
          <p:cNvSpPr txBox="1">
            <a:spLocks noChangeArrowheads="1"/>
          </p:cNvSpPr>
          <p:nvPr/>
        </p:nvSpPr>
        <p:spPr bwMode="auto">
          <a:xfrm>
            <a:off x="4576763" y="4757738"/>
            <a:ext cx="181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AEROSOL</a:t>
            </a:r>
          </a:p>
        </p:txBody>
      </p:sp>
      <p:sp>
        <p:nvSpPr>
          <p:cNvPr id="26645" name="Line 26"/>
          <p:cNvSpPr>
            <a:spLocks noChangeShapeType="1"/>
          </p:cNvSpPr>
          <p:nvPr/>
        </p:nvSpPr>
        <p:spPr bwMode="auto">
          <a:xfrm rot="5400000">
            <a:off x="5472907" y="4333081"/>
            <a:ext cx="0" cy="1763713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47" name="AutoShape 30"/>
          <p:cNvSpPr>
            <a:spLocks noChangeArrowheads="1"/>
          </p:cNvSpPr>
          <p:nvPr/>
        </p:nvSpPr>
        <p:spPr bwMode="auto">
          <a:xfrm>
            <a:off x="900113" y="5229225"/>
            <a:ext cx="3167062" cy="863600"/>
          </a:xfrm>
          <a:prstGeom prst="curvedRightArrow">
            <a:avLst>
              <a:gd name="adj1" fmla="val 20000"/>
              <a:gd name="adj2" fmla="val 40000"/>
              <a:gd name="adj3" fmla="val 12224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48" name="Text Box 31"/>
          <p:cNvSpPr txBox="1">
            <a:spLocks noChangeArrowheads="1"/>
          </p:cNvSpPr>
          <p:nvPr/>
        </p:nvSpPr>
        <p:spPr bwMode="auto">
          <a:xfrm>
            <a:off x="3919538" y="5734050"/>
            <a:ext cx="4359275" cy="504825"/>
          </a:xfrm>
          <a:prstGeom prst="rect">
            <a:avLst/>
          </a:prstGeom>
          <a:noFill/>
          <a:ln w="47625" cmpd="dbl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INFEZIONE RESPIRATORIA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403648" y="18891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250825" y="1196975"/>
            <a:ext cx="6046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>
                <a:solidFill>
                  <a:srgbClr val="000099"/>
                </a:solidFill>
              </a:rPr>
              <a:t>FOCOLAI RINOPNEUMONITE</a:t>
            </a:r>
          </a:p>
        </p:txBody>
      </p:sp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4032250" y="2133600"/>
            <a:ext cx="5111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800000"/>
                </a:solidFill>
              </a:rPr>
              <a:t>ANNUALMENTE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FINE OTTOBRE-DICEMBRE</a:t>
            </a: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92075" y="28035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pic>
        <p:nvPicPr>
          <p:cNvPr id="27657" name="Picture 18" descr="small_arrows.gif - (1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070" flipH="1">
            <a:off x="4284663" y="1947863"/>
            <a:ext cx="952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Text Box 28"/>
          <p:cNvSpPr txBox="1">
            <a:spLocks noChangeArrowheads="1"/>
          </p:cNvSpPr>
          <p:nvPr/>
        </p:nvSpPr>
        <p:spPr bwMode="auto">
          <a:xfrm>
            <a:off x="4140200" y="3130550"/>
            <a:ext cx="3759200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PULEDRI SVEZZATI,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ETA’ &lt;1ANNO</a:t>
            </a:r>
          </a:p>
        </p:txBody>
      </p:sp>
      <p:sp>
        <p:nvSpPr>
          <p:cNvPr id="27659" name="AutoShape 30"/>
          <p:cNvSpPr>
            <a:spLocks noChangeArrowheads="1"/>
          </p:cNvSpPr>
          <p:nvPr/>
        </p:nvSpPr>
        <p:spPr bwMode="auto">
          <a:xfrm rot="16200000" flipH="1">
            <a:off x="6696869" y="4329907"/>
            <a:ext cx="3455987" cy="10795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898749769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872397598 h 21600"/>
              <a:gd name="T10" fmla="*/ 2147483647 w 21600"/>
              <a:gd name="T11" fmla="*/ 89874976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0" name="Text Box 31"/>
          <p:cNvSpPr txBox="1">
            <a:spLocks noChangeArrowheads="1"/>
          </p:cNvSpPr>
          <p:nvPr/>
        </p:nvSpPr>
        <p:spPr bwMode="auto">
          <a:xfrm>
            <a:off x="4645025" y="5146675"/>
            <a:ext cx="3311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STAGIONE PARTI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 BREVE </a:t>
            </a:r>
          </a:p>
        </p:txBody>
      </p:sp>
      <p:grpSp>
        <p:nvGrpSpPr>
          <p:cNvPr id="27661" name="Group 33"/>
          <p:cNvGrpSpPr>
            <a:grpSpLocks/>
          </p:cNvGrpSpPr>
          <p:nvPr/>
        </p:nvGrpSpPr>
        <p:grpSpPr bwMode="auto">
          <a:xfrm>
            <a:off x="685800" y="4652963"/>
            <a:ext cx="4102100" cy="1728787"/>
            <a:chOff x="2926" y="2831"/>
            <a:chExt cx="2584" cy="1089"/>
          </a:xfrm>
        </p:grpSpPr>
        <p:sp>
          <p:nvSpPr>
            <p:cNvPr id="27662" name="Rectangle 34"/>
            <p:cNvSpPr>
              <a:spLocks noChangeArrowheads="1"/>
            </p:cNvSpPr>
            <p:nvPr/>
          </p:nvSpPr>
          <p:spPr bwMode="auto">
            <a:xfrm>
              <a:off x="3016" y="2831"/>
              <a:ext cx="2449" cy="1089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7663" name="Text Box 35"/>
            <p:cNvSpPr txBox="1">
              <a:spLocks noChangeArrowheads="1"/>
            </p:cNvSpPr>
            <p:nvPr/>
          </p:nvSpPr>
          <p:spPr bwMode="auto">
            <a:xfrm>
              <a:off x="2926" y="2867"/>
              <a:ext cx="244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Char char="§"/>
              </a:pPr>
              <a:r>
                <a:rPr lang="it-IT" altLang="it-IT" sz="2400" b="1"/>
                <a:t>MOLTI INDIVIDUI RECETTIVI</a:t>
              </a:r>
            </a:p>
          </p:txBody>
        </p:sp>
        <p:sp>
          <p:nvSpPr>
            <p:cNvPr id="27664" name="Text Box 36"/>
            <p:cNvSpPr txBox="1">
              <a:spLocks noChangeArrowheads="1"/>
            </p:cNvSpPr>
            <p:nvPr/>
          </p:nvSpPr>
          <p:spPr bwMode="auto">
            <a:xfrm>
              <a:off x="3061" y="3385"/>
              <a:ext cx="244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Char char="§"/>
              </a:pPr>
              <a:r>
                <a:rPr lang="it-IT" altLang="it-IT" sz="2400" b="1"/>
                <a:t>STRETTO CONTATTO TRA LORO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331640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250825" y="1120775"/>
            <a:ext cx="6046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>
                <a:solidFill>
                  <a:srgbClr val="000099"/>
                </a:solidFill>
              </a:rPr>
              <a:t>FOCOLAI RINOPNEUMONITE</a:t>
            </a:r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92075" y="307657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827088" y="1844675"/>
            <a:ext cx="3275012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ANIMALI ADULTI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3779838" y="1844675"/>
            <a:ext cx="50403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FORMA SUBCLINICA O ESTREMAMENTE LIEVE</a:t>
            </a:r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92075" y="307657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28682" name="Text Box 20"/>
          <p:cNvSpPr txBox="1">
            <a:spLocks noChangeArrowheads="1"/>
          </p:cNvSpPr>
          <p:nvPr/>
        </p:nvSpPr>
        <p:spPr bwMode="auto">
          <a:xfrm>
            <a:off x="468313" y="3182938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SE</a:t>
            </a:r>
          </a:p>
        </p:txBody>
      </p:sp>
      <p:sp>
        <p:nvSpPr>
          <p:cNvPr id="28683" name="WordArt 21"/>
          <p:cNvSpPr>
            <a:spLocks noChangeArrowheads="1" noChangeShapeType="1" noTextEdit="1"/>
          </p:cNvSpPr>
          <p:nvPr/>
        </p:nvSpPr>
        <p:spPr bwMode="auto">
          <a:xfrm>
            <a:off x="1258888" y="2981325"/>
            <a:ext cx="1868487" cy="10080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EHV-1</a:t>
            </a:r>
          </a:p>
        </p:txBody>
      </p:sp>
      <p:sp>
        <p:nvSpPr>
          <p:cNvPr id="28684" name="AutoShape 22"/>
          <p:cNvSpPr>
            <a:spLocks noChangeArrowheads="1"/>
          </p:cNvSpPr>
          <p:nvPr/>
        </p:nvSpPr>
        <p:spPr bwMode="auto">
          <a:xfrm rot="5400000">
            <a:off x="-829469" y="2564607"/>
            <a:ext cx="2663825" cy="6492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95561217 h 21600"/>
              <a:gd name="T4" fmla="*/ 0 w 21600"/>
              <a:gd name="T5" fmla="*/ 488930577 h 21600"/>
              <a:gd name="T6" fmla="*/ 2147483647 w 21600"/>
              <a:gd name="T7" fmla="*/ 586684523 h 21600"/>
              <a:gd name="T8" fmla="*/ 2147483647 w 21600"/>
              <a:gd name="T9" fmla="*/ 407419413 h 21600"/>
              <a:gd name="T10" fmla="*/ 2147483647 w 21600"/>
              <a:gd name="T11" fmla="*/ 19556121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85" name="Text Box 26"/>
          <p:cNvSpPr txBox="1">
            <a:spLocks noChangeArrowheads="1"/>
          </p:cNvSpPr>
          <p:nvPr/>
        </p:nvSpPr>
        <p:spPr bwMode="auto">
          <a:xfrm>
            <a:off x="6372225" y="4062413"/>
            <a:ext cx="2592388" cy="112395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GIUMENTE GRAVIDE</a:t>
            </a:r>
          </a:p>
        </p:txBody>
      </p:sp>
      <p:sp>
        <p:nvSpPr>
          <p:cNvPr id="28686" name="Text Box 27"/>
          <p:cNvSpPr txBox="1">
            <a:spLocks noChangeArrowheads="1"/>
          </p:cNvSpPr>
          <p:nvPr/>
        </p:nvSpPr>
        <p:spPr bwMode="auto">
          <a:xfrm>
            <a:off x="3276600" y="3641725"/>
            <a:ext cx="2232025" cy="636588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PULEDRI</a:t>
            </a:r>
          </a:p>
        </p:txBody>
      </p:sp>
      <p:pic>
        <p:nvPicPr>
          <p:cNvPr id="28687" name="Picture 30" descr="right_3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133850"/>
            <a:ext cx="1008063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WordArt 40" descr="Carta"/>
          <p:cNvSpPr>
            <a:spLocks noChangeArrowheads="1" noChangeShapeType="1" noTextEdit="1"/>
          </p:cNvSpPr>
          <p:nvPr/>
        </p:nvSpPr>
        <p:spPr bwMode="auto">
          <a:xfrm>
            <a:off x="900113" y="4781550"/>
            <a:ext cx="316865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ABORTI</a:t>
            </a:r>
          </a:p>
        </p:txBody>
      </p:sp>
      <p:sp>
        <p:nvSpPr>
          <p:cNvPr id="28689" name="Text Box 41"/>
          <p:cNvSpPr txBox="1">
            <a:spLocks noChangeArrowheads="1"/>
          </p:cNvSpPr>
          <p:nvPr/>
        </p:nvSpPr>
        <p:spPr bwMode="auto">
          <a:xfrm>
            <a:off x="4103688" y="5934075"/>
            <a:ext cx="5040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DA DICEMBRE A MARZO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331640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00088" y="1527175"/>
            <a:ext cx="1555750" cy="6413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/>
              <a:t>EHV-1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84213" y="2349500"/>
            <a:ext cx="1555750" cy="6413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/>
              <a:t>EHV-4</a:t>
            </a:r>
          </a:p>
        </p:txBody>
      </p:sp>
      <p:sp>
        <p:nvSpPr>
          <p:cNvPr id="29703" name="Text Box 22"/>
          <p:cNvSpPr txBox="1">
            <a:spLocks noChangeArrowheads="1"/>
          </p:cNvSpPr>
          <p:nvPr/>
        </p:nvSpPr>
        <p:spPr bwMode="auto">
          <a:xfrm>
            <a:off x="2195513" y="1978025"/>
            <a:ext cx="53292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ORIGINE DI UNA INFEZIONE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IN ALLEVAMENTO </a:t>
            </a:r>
          </a:p>
        </p:txBody>
      </p:sp>
      <p:sp>
        <p:nvSpPr>
          <p:cNvPr id="29704" name="WordArt 23" descr="Carta"/>
          <p:cNvSpPr>
            <a:spLocks noChangeArrowheads="1" noChangeShapeType="1" noTextEdit="1"/>
          </p:cNvSpPr>
          <p:nvPr/>
        </p:nvSpPr>
        <p:spPr bwMode="auto">
          <a:xfrm>
            <a:off x="6588125" y="1573213"/>
            <a:ext cx="2000250" cy="1568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9705" name="Group 30"/>
          <p:cNvGrpSpPr>
            <a:grpSpLocks/>
          </p:cNvGrpSpPr>
          <p:nvPr/>
        </p:nvGrpSpPr>
        <p:grpSpPr bwMode="auto">
          <a:xfrm>
            <a:off x="-65088" y="3213100"/>
            <a:ext cx="6337301" cy="1728788"/>
            <a:chOff x="-68" y="2024"/>
            <a:chExt cx="3992" cy="1089"/>
          </a:xfrm>
        </p:grpSpPr>
        <p:sp>
          <p:nvSpPr>
            <p:cNvPr id="29708" name="Rectangle 28"/>
            <p:cNvSpPr>
              <a:spLocks noChangeArrowheads="1"/>
            </p:cNvSpPr>
            <p:nvPr/>
          </p:nvSpPr>
          <p:spPr bwMode="auto">
            <a:xfrm>
              <a:off x="0" y="2024"/>
              <a:ext cx="3833" cy="1089"/>
            </a:xfrm>
            <a:prstGeom prst="rect">
              <a:avLst/>
            </a:prstGeom>
            <a:noFill/>
            <a:ln w="5715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09" name="Text Box 24"/>
            <p:cNvSpPr txBox="1">
              <a:spLocks noChangeArrowheads="1"/>
            </p:cNvSpPr>
            <p:nvPr/>
          </p:nvSpPr>
          <p:spPr bwMode="auto">
            <a:xfrm>
              <a:off x="0" y="2024"/>
              <a:ext cx="37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800" b="1">
                  <a:solidFill>
                    <a:srgbClr val="800000"/>
                  </a:solidFill>
                </a:rPr>
                <a:t>MOVIMENTAZIONE DI ANIMALI</a:t>
              </a:r>
            </a:p>
          </p:txBody>
        </p:sp>
        <p:sp>
          <p:nvSpPr>
            <p:cNvPr id="29710" name="Text Box 25"/>
            <p:cNvSpPr txBox="1">
              <a:spLocks noChangeArrowheads="1"/>
            </p:cNvSpPr>
            <p:nvPr/>
          </p:nvSpPr>
          <p:spPr bwMode="auto">
            <a:xfrm>
              <a:off x="-68" y="2371"/>
              <a:ext cx="39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99CCFF"/>
                </a:buClr>
                <a:buFont typeface="Wingdings" panose="05000000000000000000" pitchFamily="2" charset="2"/>
                <a:buChar char="§"/>
              </a:pPr>
              <a:r>
                <a:rPr lang="it-IT" altLang="it-IT" sz="2400" b="1"/>
                <a:t>ANIMALI DI NUOVA INTRODUZIONE</a:t>
              </a:r>
            </a:p>
          </p:txBody>
        </p:sp>
        <p:sp>
          <p:nvSpPr>
            <p:cNvPr id="29711" name="Text Box 26"/>
            <p:cNvSpPr txBox="1">
              <a:spLocks noChangeArrowheads="1"/>
            </p:cNvSpPr>
            <p:nvPr/>
          </p:nvSpPr>
          <p:spPr bwMode="auto">
            <a:xfrm>
              <a:off x="-68" y="2734"/>
              <a:ext cx="3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99CCFF"/>
                </a:buClr>
                <a:buFont typeface="Wingdings" panose="05000000000000000000" pitchFamily="2" charset="2"/>
                <a:buChar char="§"/>
              </a:pPr>
              <a:r>
                <a:rPr lang="it-IT" altLang="it-IT" sz="2400" b="1"/>
                <a:t>ANIMALI DOPO GARE O FIERE</a:t>
              </a:r>
            </a:p>
          </p:txBody>
        </p:sp>
      </p:grpSp>
      <p:sp>
        <p:nvSpPr>
          <p:cNvPr id="25641" name="WordArt 41"/>
          <p:cNvSpPr>
            <a:spLocks noChangeArrowheads="1" noChangeShapeType="1" noTextEdit="1"/>
          </p:cNvSpPr>
          <p:nvPr/>
        </p:nvSpPr>
        <p:spPr bwMode="auto">
          <a:xfrm>
            <a:off x="1692275" y="5697538"/>
            <a:ext cx="6819900" cy="971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it-IT" sz="4000" b="1" kern="10">
                <a:solidFill>
                  <a:srgbClr val="800000"/>
                </a:solidFill>
                <a:cs typeface="Times New Roman" panose="02020603050405020304" pitchFamily="18" charset="0"/>
              </a:rPr>
              <a:t>INFEZIONI LATENTI</a:t>
            </a:r>
          </a:p>
        </p:txBody>
      </p:sp>
      <p:sp>
        <p:nvSpPr>
          <p:cNvPr id="25642" name="WordArt 42"/>
          <p:cNvSpPr>
            <a:spLocks noChangeArrowheads="1" noChangeShapeType="1" noTextEdit="1"/>
          </p:cNvSpPr>
          <p:nvPr/>
        </p:nvSpPr>
        <p:spPr bwMode="auto">
          <a:xfrm>
            <a:off x="1692275" y="5083175"/>
            <a:ext cx="4829175" cy="938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it-IT" sz="4000" b="1" kern="10" normalizeH="1">
                <a:solidFill>
                  <a:srgbClr val="000080"/>
                </a:solidFill>
                <a:cs typeface="Times New Roman" panose="02020603050405020304" pitchFamily="18" charset="0"/>
              </a:rPr>
              <a:t>RIATTIVAZIONE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  <p:bldP spid="25621" grpId="0" animBg="1"/>
      <p:bldP spid="25641" grpId="0" animBg="1"/>
      <p:bldP spid="256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403648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30725" name="Rectangle 21"/>
          <p:cNvSpPr>
            <a:spLocks noChangeArrowheads="1"/>
          </p:cNvSpPr>
          <p:nvPr/>
        </p:nvSpPr>
        <p:spPr bwMode="auto">
          <a:xfrm>
            <a:off x="92075" y="25987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pic>
        <p:nvPicPr>
          <p:cNvPr id="30726" name="Picture 23" descr="Horse_walks.gif - (1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981075"/>
            <a:ext cx="15398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33"/>
          <p:cNvSpPr txBox="1">
            <a:spLocks noChangeArrowheads="1"/>
          </p:cNvSpPr>
          <p:nvPr/>
        </p:nvSpPr>
        <p:spPr bwMode="auto">
          <a:xfrm>
            <a:off x="3119438" y="2168525"/>
            <a:ext cx="2892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INFEZIONE LATENTE</a:t>
            </a:r>
          </a:p>
        </p:txBody>
      </p:sp>
      <p:sp>
        <p:nvSpPr>
          <p:cNvPr id="30728" name="Text Box 35"/>
          <p:cNvSpPr txBox="1">
            <a:spLocks noChangeArrowheads="1"/>
          </p:cNvSpPr>
          <p:nvPr/>
        </p:nvSpPr>
        <p:spPr bwMode="auto">
          <a:xfrm>
            <a:off x="7116763" y="3567113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RIATTIVAZIONE</a:t>
            </a:r>
          </a:p>
        </p:txBody>
      </p:sp>
      <p:sp>
        <p:nvSpPr>
          <p:cNvPr id="30729" name="Text Box 36"/>
          <p:cNvSpPr txBox="1">
            <a:spLocks noChangeArrowheads="1"/>
          </p:cNvSpPr>
          <p:nvPr/>
        </p:nvSpPr>
        <p:spPr bwMode="auto">
          <a:xfrm>
            <a:off x="5580063" y="4076700"/>
            <a:ext cx="1852612" cy="7016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ESCREZIONE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 NASALE</a:t>
            </a:r>
          </a:p>
        </p:txBody>
      </p:sp>
      <p:pic>
        <p:nvPicPr>
          <p:cNvPr id="30730" name="Picture 37" descr="Horse_walks.gif - (1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4797425"/>
            <a:ext cx="985837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1" name="Text Box 38"/>
          <p:cNvSpPr txBox="1">
            <a:spLocks noChangeArrowheads="1"/>
          </p:cNvSpPr>
          <p:nvPr/>
        </p:nvSpPr>
        <p:spPr bwMode="auto">
          <a:xfrm>
            <a:off x="3765550" y="5589588"/>
            <a:ext cx="1611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INFEZIONE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PULEDRI</a:t>
            </a:r>
          </a:p>
        </p:txBody>
      </p:sp>
      <p:sp>
        <p:nvSpPr>
          <p:cNvPr id="30732" name="Text Box 39"/>
          <p:cNvSpPr txBox="1">
            <a:spLocks noChangeArrowheads="1"/>
          </p:cNvSpPr>
          <p:nvPr/>
        </p:nvSpPr>
        <p:spPr bwMode="auto">
          <a:xfrm>
            <a:off x="528638" y="4005263"/>
            <a:ext cx="3176587" cy="7016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NUOVO OSPITE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NEL CICLO BIOLOGICO</a:t>
            </a: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0" y="2500313"/>
            <a:ext cx="1587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NUOVA INF.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LATENTE</a:t>
            </a:r>
          </a:p>
        </p:txBody>
      </p:sp>
      <p:sp>
        <p:nvSpPr>
          <p:cNvPr id="30734" name="AutoShape 45"/>
          <p:cNvSpPr>
            <a:spLocks noChangeArrowheads="1"/>
          </p:cNvSpPr>
          <p:nvPr/>
        </p:nvSpPr>
        <p:spPr bwMode="auto">
          <a:xfrm rot="-4626691">
            <a:off x="1367631" y="2169319"/>
            <a:ext cx="1655763" cy="1584325"/>
          </a:xfrm>
          <a:prstGeom prst="curvedDownArrow">
            <a:avLst>
              <a:gd name="adj1" fmla="val 29504"/>
              <a:gd name="adj2" fmla="val 41804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5" name="AutoShape 46"/>
          <p:cNvSpPr>
            <a:spLocks noChangeArrowheads="1"/>
          </p:cNvSpPr>
          <p:nvPr/>
        </p:nvSpPr>
        <p:spPr bwMode="auto">
          <a:xfrm rot="5400000">
            <a:off x="5508625" y="4868863"/>
            <a:ext cx="1152525" cy="1152525"/>
          </a:xfrm>
          <a:prstGeom prst="curvedDownArrow">
            <a:avLst>
              <a:gd name="adj1" fmla="val 28231"/>
              <a:gd name="adj2" fmla="val 40000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6" name="AutoShape 47"/>
          <p:cNvSpPr>
            <a:spLocks noChangeArrowheads="1"/>
          </p:cNvSpPr>
          <p:nvPr/>
        </p:nvSpPr>
        <p:spPr bwMode="auto">
          <a:xfrm rot="-7636803">
            <a:off x="2339975" y="4941888"/>
            <a:ext cx="1152525" cy="1152525"/>
          </a:xfrm>
          <a:prstGeom prst="curvedDownArrow">
            <a:avLst>
              <a:gd name="adj1" fmla="val 28231"/>
              <a:gd name="adj2" fmla="val 40000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u="sng"/>
          </a:p>
        </p:txBody>
      </p:sp>
      <p:sp>
        <p:nvSpPr>
          <p:cNvPr id="30737" name="AutoShape 48"/>
          <p:cNvSpPr>
            <a:spLocks noChangeArrowheads="1"/>
          </p:cNvSpPr>
          <p:nvPr/>
        </p:nvSpPr>
        <p:spPr bwMode="auto">
          <a:xfrm rot="2727502">
            <a:off x="5976144" y="2312194"/>
            <a:ext cx="1655763" cy="1584325"/>
          </a:xfrm>
          <a:prstGeom prst="curvedDownArrow">
            <a:avLst>
              <a:gd name="adj1" fmla="val 29504"/>
              <a:gd name="adj2" fmla="val 41804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403648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CARATTERI EPIDEMIOLOGICI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2122488" y="1052513"/>
            <a:ext cx="633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SERBATOIO NATURALE </a:t>
            </a:r>
          </a:p>
        </p:txBody>
      </p:sp>
      <p:grpSp>
        <p:nvGrpSpPr>
          <p:cNvPr id="31751" name="Group 24"/>
          <p:cNvGrpSpPr>
            <a:grpSpLocks/>
          </p:cNvGrpSpPr>
          <p:nvPr/>
        </p:nvGrpSpPr>
        <p:grpSpPr bwMode="auto">
          <a:xfrm>
            <a:off x="2916238" y="1773238"/>
            <a:ext cx="3600450" cy="935037"/>
            <a:chOff x="1837" y="1117"/>
            <a:chExt cx="2268" cy="589"/>
          </a:xfrm>
        </p:grpSpPr>
        <p:sp>
          <p:nvSpPr>
            <p:cNvPr id="31758" name="Text Box 20"/>
            <p:cNvSpPr txBox="1">
              <a:spLocks noChangeArrowheads="1"/>
            </p:cNvSpPr>
            <p:nvPr/>
          </p:nvSpPr>
          <p:spPr bwMode="auto">
            <a:xfrm>
              <a:off x="1927" y="1207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>
                  <a:solidFill>
                    <a:srgbClr val="800000"/>
                  </a:solidFill>
                </a:rPr>
                <a:t>EHV-1</a:t>
              </a:r>
            </a:p>
          </p:txBody>
        </p:sp>
        <p:sp>
          <p:nvSpPr>
            <p:cNvPr id="31759" name="Text Box 21"/>
            <p:cNvSpPr txBox="1">
              <a:spLocks noChangeArrowheads="1"/>
            </p:cNvSpPr>
            <p:nvPr/>
          </p:nvSpPr>
          <p:spPr bwMode="auto">
            <a:xfrm>
              <a:off x="3016" y="1207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>
                  <a:solidFill>
                    <a:srgbClr val="800000"/>
                  </a:solidFill>
                </a:rPr>
                <a:t>EHV-4</a:t>
              </a:r>
            </a:p>
          </p:txBody>
        </p:sp>
        <p:sp>
          <p:nvSpPr>
            <p:cNvPr id="31760" name="Oval 22"/>
            <p:cNvSpPr>
              <a:spLocks noChangeArrowheads="1"/>
            </p:cNvSpPr>
            <p:nvPr/>
          </p:nvSpPr>
          <p:spPr bwMode="auto">
            <a:xfrm>
              <a:off x="1837" y="1117"/>
              <a:ext cx="1134" cy="589"/>
            </a:xfrm>
            <a:prstGeom prst="ellips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61" name="Oval 23"/>
            <p:cNvSpPr>
              <a:spLocks noChangeArrowheads="1"/>
            </p:cNvSpPr>
            <p:nvPr/>
          </p:nvSpPr>
          <p:spPr bwMode="auto">
            <a:xfrm>
              <a:off x="2971" y="1117"/>
              <a:ext cx="1134" cy="589"/>
            </a:xfrm>
            <a:prstGeom prst="ellips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1752" name="Text Box 25"/>
          <p:cNvSpPr txBox="1">
            <a:spLocks noChangeArrowheads="1"/>
          </p:cNvSpPr>
          <p:nvPr/>
        </p:nvSpPr>
        <p:spPr bwMode="auto">
          <a:xfrm>
            <a:off x="2771775" y="3346450"/>
            <a:ext cx="6373813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MANAGEMENT DI ALLEVAMENTO </a:t>
            </a:r>
          </a:p>
        </p:txBody>
      </p:sp>
      <p:sp>
        <p:nvSpPr>
          <p:cNvPr id="31753" name="Text Box 26"/>
          <p:cNvSpPr txBox="1">
            <a:spLocks noChangeArrowheads="1"/>
          </p:cNvSpPr>
          <p:nvPr/>
        </p:nvSpPr>
        <p:spPr bwMode="auto">
          <a:xfrm>
            <a:off x="1836738" y="4067175"/>
            <a:ext cx="446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FATTORI DI STRESS</a:t>
            </a:r>
          </a:p>
        </p:txBody>
      </p:sp>
      <p:sp>
        <p:nvSpPr>
          <p:cNvPr id="31754" name="Text Box 27"/>
          <p:cNvSpPr txBox="1">
            <a:spLocks noChangeArrowheads="1"/>
          </p:cNvSpPr>
          <p:nvPr/>
        </p:nvSpPr>
        <p:spPr bwMode="auto">
          <a:xfrm>
            <a:off x="5853113" y="4138613"/>
            <a:ext cx="3182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SOVRAFFOLLAMENTO</a:t>
            </a:r>
          </a:p>
        </p:txBody>
      </p:sp>
      <p:sp>
        <p:nvSpPr>
          <p:cNvPr id="31755" name="Text Box 28"/>
          <p:cNvSpPr txBox="1">
            <a:spLocks noChangeArrowheads="1"/>
          </p:cNvSpPr>
          <p:nvPr/>
        </p:nvSpPr>
        <p:spPr bwMode="auto">
          <a:xfrm>
            <a:off x="5843588" y="4594225"/>
            <a:ext cx="227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SVEZZAMENTO</a:t>
            </a:r>
          </a:p>
        </p:txBody>
      </p:sp>
      <p:sp>
        <p:nvSpPr>
          <p:cNvPr id="31756" name="Text Box 31"/>
          <p:cNvSpPr txBox="1">
            <a:spLocks noChangeArrowheads="1"/>
          </p:cNvSpPr>
          <p:nvPr/>
        </p:nvSpPr>
        <p:spPr bwMode="auto">
          <a:xfrm>
            <a:off x="5859463" y="5097463"/>
            <a:ext cx="2576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ASSEMBRAMENTI</a:t>
            </a:r>
          </a:p>
        </p:txBody>
      </p:sp>
      <p:sp>
        <p:nvSpPr>
          <p:cNvPr id="31757" name="Text Box 32"/>
          <p:cNvSpPr txBox="1">
            <a:spLocks noChangeArrowheads="1"/>
          </p:cNvSpPr>
          <p:nvPr/>
        </p:nvSpPr>
        <p:spPr bwMode="auto">
          <a:xfrm>
            <a:off x="1331913" y="4930775"/>
            <a:ext cx="4464050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IMPORTANTE RUOLO EPIDEMIOLOGICO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3"/>
          <p:cNvSpPr>
            <a:spLocks noChangeArrowheads="1"/>
          </p:cNvSpPr>
          <p:nvPr/>
        </p:nvSpPr>
        <p:spPr bwMode="auto">
          <a:xfrm>
            <a:off x="755650" y="5589588"/>
            <a:ext cx="6985000" cy="10795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1403648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FORMA RESPIRATORIA</a:t>
            </a:r>
          </a:p>
        </p:txBody>
      </p:sp>
      <p:sp>
        <p:nvSpPr>
          <p:cNvPr id="32774" name="Text Box 15"/>
          <p:cNvSpPr txBox="1">
            <a:spLocks noChangeArrowheads="1"/>
          </p:cNvSpPr>
          <p:nvPr/>
        </p:nvSpPr>
        <p:spPr bwMode="auto">
          <a:xfrm>
            <a:off x="2051050" y="1196975"/>
            <a:ext cx="540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DIFFICILMENTE LETALE</a:t>
            </a:r>
          </a:p>
        </p:txBody>
      </p:sp>
      <p:sp>
        <p:nvSpPr>
          <p:cNvPr id="32775" name="Text Box 19"/>
          <p:cNvSpPr txBox="1">
            <a:spLocks noChangeArrowheads="1"/>
          </p:cNvSpPr>
          <p:nvPr/>
        </p:nvSpPr>
        <p:spPr bwMode="auto">
          <a:xfrm>
            <a:off x="287338" y="1916113"/>
            <a:ext cx="3132137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INALAZIONE</a:t>
            </a:r>
          </a:p>
        </p:txBody>
      </p:sp>
      <p:sp>
        <p:nvSpPr>
          <p:cNvPr id="32776" name="Text Box 22"/>
          <p:cNvSpPr txBox="1">
            <a:spLocks noChangeArrowheads="1"/>
          </p:cNvSpPr>
          <p:nvPr/>
        </p:nvSpPr>
        <p:spPr bwMode="auto">
          <a:xfrm>
            <a:off x="3132138" y="2565400"/>
            <a:ext cx="540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EPITELIO CAVITA’ NASALI</a:t>
            </a:r>
          </a:p>
        </p:txBody>
      </p:sp>
      <p:sp>
        <p:nvSpPr>
          <p:cNvPr id="32777" name="Text Box 23"/>
          <p:cNvSpPr txBox="1">
            <a:spLocks noChangeArrowheads="1"/>
          </p:cNvSpPr>
          <p:nvPr/>
        </p:nvSpPr>
        <p:spPr bwMode="auto">
          <a:xfrm>
            <a:off x="4622800" y="3054350"/>
            <a:ext cx="295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FARINGE</a:t>
            </a:r>
          </a:p>
        </p:txBody>
      </p:sp>
      <p:sp>
        <p:nvSpPr>
          <p:cNvPr id="32778" name="Text Box 24"/>
          <p:cNvSpPr txBox="1">
            <a:spLocks noChangeArrowheads="1"/>
          </p:cNvSpPr>
          <p:nvPr/>
        </p:nvSpPr>
        <p:spPr bwMode="auto">
          <a:xfrm>
            <a:off x="4681538" y="3559175"/>
            <a:ext cx="295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TRACHEA</a:t>
            </a:r>
          </a:p>
        </p:txBody>
      </p:sp>
      <p:sp>
        <p:nvSpPr>
          <p:cNvPr id="32779" name="Line 25"/>
          <p:cNvSpPr>
            <a:spLocks noChangeShapeType="1"/>
          </p:cNvSpPr>
          <p:nvPr/>
        </p:nvSpPr>
        <p:spPr bwMode="auto">
          <a:xfrm>
            <a:off x="5300663" y="3040063"/>
            <a:ext cx="2665412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0" name="Line 26"/>
          <p:cNvSpPr>
            <a:spLocks noChangeShapeType="1"/>
          </p:cNvSpPr>
          <p:nvPr/>
        </p:nvSpPr>
        <p:spPr bwMode="auto">
          <a:xfrm>
            <a:off x="5284788" y="3530600"/>
            <a:ext cx="1484312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1" name="Line 27"/>
          <p:cNvSpPr>
            <a:spLocks noChangeShapeType="1"/>
          </p:cNvSpPr>
          <p:nvPr/>
        </p:nvSpPr>
        <p:spPr bwMode="auto">
          <a:xfrm>
            <a:off x="5329238" y="4033838"/>
            <a:ext cx="1519237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2" name="Text Box 28"/>
          <p:cNvSpPr txBox="1">
            <a:spLocks noChangeArrowheads="1"/>
          </p:cNvSpPr>
          <p:nvPr/>
        </p:nvSpPr>
        <p:spPr bwMode="auto">
          <a:xfrm>
            <a:off x="4975225" y="4133850"/>
            <a:ext cx="295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BRONCHIOLI</a:t>
            </a:r>
          </a:p>
        </p:txBody>
      </p:sp>
      <p:sp>
        <p:nvSpPr>
          <p:cNvPr id="32783" name="Line 29"/>
          <p:cNvSpPr>
            <a:spLocks noChangeShapeType="1"/>
          </p:cNvSpPr>
          <p:nvPr/>
        </p:nvSpPr>
        <p:spPr bwMode="auto">
          <a:xfrm flipV="1">
            <a:off x="5335588" y="4581525"/>
            <a:ext cx="2233612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4" name="AutoShape 31"/>
          <p:cNvSpPr>
            <a:spLocks noChangeArrowheads="1"/>
          </p:cNvSpPr>
          <p:nvPr/>
        </p:nvSpPr>
        <p:spPr bwMode="auto">
          <a:xfrm>
            <a:off x="1403350" y="2420938"/>
            <a:ext cx="2016125" cy="503237"/>
          </a:xfrm>
          <a:prstGeom prst="curvedRightArrow">
            <a:avLst>
              <a:gd name="adj1" fmla="val 20000"/>
              <a:gd name="adj2" fmla="val 40000"/>
              <a:gd name="adj3" fmla="val 133544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5" name="Text Box 32"/>
          <p:cNvSpPr txBox="1">
            <a:spLocks noChangeArrowheads="1"/>
          </p:cNvSpPr>
          <p:nvPr/>
        </p:nvSpPr>
        <p:spPr bwMode="auto">
          <a:xfrm>
            <a:off x="3563938" y="423545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TALVOLTA</a:t>
            </a:r>
          </a:p>
        </p:txBody>
      </p:sp>
      <p:sp>
        <p:nvSpPr>
          <p:cNvPr id="32786" name="Text Box 33"/>
          <p:cNvSpPr txBox="1">
            <a:spLocks noChangeArrowheads="1"/>
          </p:cNvSpPr>
          <p:nvPr/>
        </p:nvSpPr>
        <p:spPr bwMode="auto">
          <a:xfrm>
            <a:off x="5364163" y="4724400"/>
            <a:ext cx="3168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POLMONITE GRAVE IN GIOVANI SOGGETTI</a:t>
            </a:r>
          </a:p>
        </p:txBody>
      </p:sp>
      <p:sp>
        <p:nvSpPr>
          <p:cNvPr id="32787" name="AutoShape 34"/>
          <p:cNvSpPr>
            <a:spLocks noChangeArrowheads="1"/>
          </p:cNvSpPr>
          <p:nvPr/>
        </p:nvSpPr>
        <p:spPr bwMode="auto">
          <a:xfrm>
            <a:off x="3924300" y="4538663"/>
            <a:ext cx="1511300" cy="388937"/>
          </a:xfrm>
          <a:prstGeom prst="curvedRightArrow">
            <a:avLst>
              <a:gd name="adj1" fmla="val 20000"/>
              <a:gd name="adj2" fmla="val 40000"/>
              <a:gd name="adj3" fmla="val 129524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2788" name="Group 40"/>
          <p:cNvGrpSpPr>
            <a:grpSpLocks/>
          </p:cNvGrpSpPr>
          <p:nvPr/>
        </p:nvGrpSpPr>
        <p:grpSpPr bwMode="auto">
          <a:xfrm>
            <a:off x="1116013" y="5661025"/>
            <a:ext cx="1800225" cy="935038"/>
            <a:chOff x="1383" y="2478"/>
            <a:chExt cx="1134" cy="589"/>
          </a:xfrm>
        </p:grpSpPr>
        <p:sp>
          <p:nvSpPr>
            <p:cNvPr id="32791" name="Text Box 37"/>
            <p:cNvSpPr txBox="1">
              <a:spLocks noChangeArrowheads="1"/>
            </p:cNvSpPr>
            <p:nvPr/>
          </p:nvSpPr>
          <p:spPr bwMode="auto">
            <a:xfrm>
              <a:off x="1428" y="2568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>
                  <a:solidFill>
                    <a:srgbClr val="800000"/>
                  </a:solidFill>
                </a:rPr>
                <a:t>EHV-4</a:t>
              </a:r>
            </a:p>
          </p:txBody>
        </p:sp>
        <p:sp>
          <p:nvSpPr>
            <p:cNvPr id="32792" name="Oval 39"/>
            <p:cNvSpPr>
              <a:spLocks noChangeArrowheads="1"/>
            </p:cNvSpPr>
            <p:nvPr/>
          </p:nvSpPr>
          <p:spPr bwMode="auto">
            <a:xfrm>
              <a:off x="1383" y="2478"/>
              <a:ext cx="1134" cy="589"/>
            </a:xfrm>
            <a:prstGeom prst="ellips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2789" name="Text Box 41"/>
          <p:cNvSpPr txBox="1">
            <a:spLocks noChangeArrowheads="1"/>
          </p:cNvSpPr>
          <p:nvPr/>
        </p:nvSpPr>
        <p:spPr bwMode="auto">
          <a:xfrm>
            <a:off x="1187450" y="4076700"/>
            <a:ext cx="2376488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LINFONODI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REGIONALI</a:t>
            </a:r>
          </a:p>
        </p:txBody>
      </p:sp>
      <p:sp>
        <p:nvSpPr>
          <p:cNvPr id="32790" name="Text Box 42"/>
          <p:cNvSpPr txBox="1">
            <a:spLocks noChangeArrowheads="1"/>
          </p:cNvSpPr>
          <p:nvPr/>
        </p:nvSpPr>
        <p:spPr bwMode="auto">
          <a:xfrm>
            <a:off x="2771775" y="5702300"/>
            <a:ext cx="4824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GENERALMENTE L’INFEZIONE SI ESAURISCE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1403648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FORMA RESPIRATORIA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3889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99"/>
                </a:solidFill>
              </a:rPr>
              <a:t>RINOFARINGITE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07950" y="2708275"/>
            <a:ext cx="323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IPERTERMIA (40°C)</a:t>
            </a:r>
          </a:p>
        </p:txBody>
      </p:sp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104775" y="3690938"/>
            <a:ext cx="7780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TUMEFAZIONE LINFONODI INTERMANDIBOLARI</a:t>
            </a:r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107950" y="4238625"/>
            <a:ext cx="520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SCOLO NASALE SIERO-MUCOSO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1042988" y="1196975"/>
            <a:ext cx="3744912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QUADRO CLINICO</a:t>
            </a:r>
          </a:p>
        </p:txBody>
      </p:sp>
      <p:sp>
        <p:nvSpPr>
          <p:cNvPr id="34827" name="Text Box 15"/>
          <p:cNvSpPr txBox="1">
            <a:spLocks noChangeArrowheads="1"/>
          </p:cNvSpPr>
          <p:nvPr/>
        </p:nvSpPr>
        <p:spPr bwMode="auto">
          <a:xfrm>
            <a:off x="2124075" y="2276475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99"/>
                </a:solidFill>
              </a:rPr>
              <a:t>TRACHEITE</a:t>
            </a:r>
          </a:p>
        </p:txBody>
      </p:sp>
      <p:sp>
        <p:nvSpPr>
          <p:cNvPr id="34829" name="Text Box 17"/>
          <p:cNvSpPr txBox="1">
            <a:spLocks noChangeArrowheads="1"/>
          </p:cNvSpPr>
          <p:nvPr/>
        </p:nvSpPr>
        <p:spPr bwMode="auto">
          <a:xfrm>
            <a:off x="107950" y="3187700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ANORESSIA</a:t>
            </a:r>
          </a:p>
        </p:txBody>
      </p:sp>
      <p:sp>
        <p:nvSpPr>
          <p:cNvPr id="34830" name="Rectangle 20"/>
          <p:cNvSpPr>
            <a:spLocks noChangeArrowheads="1"/>
          </p:cNvSpPr>
          <p:nvPr/>
        </p:nvSpPr>
        <p:spPr bwMode="auto">
          <a:xfrm>
            <a:off x="92075" y="27654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34831" name="Text Box 33"/>
          <p:cNvSpPr txBox="1">
            <a:spLocks noChangeArrowheads="1"/>
          </p:cNvSpPr>
          <p:nvPr/>
        </p:nvSpPr>
        <p:spPr bwMode="auto">
          <a:xfrm>
            <a:off x="107950" y="4772025"/>
            <a:ext cx="313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FARINGITE-TOSSE</a:t>
            </a:r>
          </a:p>
        </p:txBody>
      </p:sp>
      <p:grpSp>
        <p:nvGrpSpPr>
          <p:cNvPr id="34832" name="Group 36"/>
          <p:cNvGrpSpPr>
            <a:grpSpLocks/>
          </p:cNvGrpSpPr>
          <p:nvPr/>
        </p:nvGrpSpPr>
        <p:grpSpPr bwMode="auto">
          <a:xfrm>
            <a:off x="3522663" y="4752975"/>
            <a:ext cx="5586412" cy="476250"/>
            <a:chOff x="359" y="3612"/>
            <a:chExt cx="3519" cy="300"/>
          </a:xfrm>
        </p:grpSpPr>
        <p:sp>
          <p:nvSpPr>
            <p:cNvPr id="34835" name="Text Box 18"/>
            <p:cNvSpPr txBox="1">
              <a:spLocks noChangeArrowheads="1"/>
            </p:cNvSpPr>
            <p:nvPr/>
          </p:nvSpPr>
          <p:spPr bwMode="auto">
            <a:xfrm>
              <a:off x="359" y="3612"/>
              <a:ext cx="9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400" b="1"/>
                <a:t>GIOVANI</a:t>
              </a:r>
            </a:p>
          </p:txBody>
        </p:sp>
        <p:pic>
          <p:nvPicPr>
            <p:cNvPr id="34836" name="Picture 22" descr="flashing_arrow.gif - (1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12" y="3612"/>
              <a:ext cx="45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7" name="Text Box 32"/>
            <p:cNvSpPr txBox="1">
              <a:spLocks noChangeArrowheads="1"/>
            </p:cNvSpPr>
            <p:nvPr/>
          </p:nvSpPr>
          <p:spPr bwMode="auto">
            <a:xfrm>
              <a:off x="1725" y="3612"/>
              <a:ext cx="21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400" b="1"/>
                <a:t>BRONCOPOLMONITE</a:t>
              </a:r>
            </a:p>
          </p:txBody>
        </p:sp>
        <p:sp>
          <p:nvSpPr>
            <p:cNvPr id="34838" name="Rectangle 35"/>
            <p:cNvSpPr>
              <a:spLocks noChangeArrowheads="1"/>
            </p:cNvSpPr>
            <p:nvPr/>
          </p:nvSpPr>
          <p:spPr bwMode="auto">
            <a:xfrm>
              <a:off x="385" y="3630"/>
              <a:ext cx="3448" cy="272"/>
            </a:xfrm>
            <a:prstGeom prst="rect">
              <a:avLst/>
            </a:prstGeom>
            <a:noFill/>
            <a:ln w="38100">
              <a:solidFill>
                <a:srgbClr val="CC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4833" name="WordArt 37"/>
          <p:cNvSpPr>
            <a:spLocks noChangeArrowheads="1" noChangeShapeType="1" noTextEdit="1"/>
          </p:cNvSpPr>
          <p:nvPr/>
        </p:nvSpPr>
        <p:spPr bwMode="auto">
          <a:xfrm>
            <a:off x="2778125" y="5445125"/>
            <a:ext cx="633095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solidFill>
                  <a:srgbClr val="800000"/>
                </a:solidFill>
                <a:latin typeface="Arial Black" panose="020B0A04020102020204" pitchFamily="34" charset="0"/>
              </a:rPr>
              <a:t>INFEZIONI BATTERICHE SECONDARIE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733701" y="334170"/>
            <a:ext cx="488176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71488" y="1381125"/>
            <a:ext cx="2012950" cy="8239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/>
              <a:t>EHV-1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774950" y="1812925"/>
            <a:ext cx="2012950" cy="8239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800" b="1"/>
              <a:t>EHV-4</a:t>
            </a:r>
          </a:p>
        </p:txBody>
      </p:sp>
      <p:sp>
        <p:nvSpPr>
          <p:cNvPr id="4103" name="Text Box 19"/>
          <p:cNvSpPr txBox="1">
            <a:spLocks noChangeArrowheads="1"/>
          </p:cNvSpPr>
          <p:nvPr/>
        </p:nvSpPr>
        <p:spPr bwMode="auto">
          <a:xfrm>
            <a:off x="250825" y="3284538"/>
            <a:ext cx="257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/>
              <a:t>FAMIGLIA</a:t>
            </a:r>
          </a:p>
        </p:txBody>
      </p:sp>
      <p:sp>
        <p:nvSpPr>
          <p:cNvPr id="4104" name="Text Box 20"/>
          <p:cNvSpPr txBox="1">
            <a:spLocks noChangeArrowheads="1"/>
          </p:cNvSpPr>
          <p:nvPr/>
        </p:nvSpPr>
        <p:spPr bwMode="auto">
          <a:xfrm>
            <a:off x="137418" y="4227513"/>
            <a:ext cx="414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/>
              <a:t>SOTTOFAMIGLIA</a:t>
            </a:r>
          </a:p>
        </p:txBody>
      </p:sp>
      <p:sp>
        <p:nvSpPr>
          <p:cNvPr id="4105" name="Text Box 21"/>
          <p:cNvSpPr txBox="1">
            <a:spLocks noChangeArrowheads="1"/>
          </p:cNvSpPr>
          <p:nvPr/>
        </p:nvSpPr>
        <p:spPr bwMode="auto">
          <a:xfrm>
            <a:off x="2771775" y="3171825"/>
            <a:ext cx="3960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 dirty="0">
                <a:solidFill>
                  <a:srgbClr val="A50021"/>
                </a:solidFill>
              </a:rPr>
              <a:t>Herpesviridae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4067944" y="4133850"/>
            <a:ext cx="4932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 dirty="0" err="1">
                <a:solidFill>
                  <a:srgbClr val="A50021"/>
                </a:solidFill>
              </a:rPr>
              <a:t>Alphaherpesvirinae</a:t>
            </a:r>
            <a:endParaRPr lang="it-IT" altLang="it-IT" sz="4400" b="1" dirty="0">
              <a:solidFill>
                <a:srgbClr val="A50021"/>
              </a:solidFill>
            </a:endParaRPr>
          </a:p>
        </p:txBody>
      </p:sp>
      <p:sp>
        <p:nvSpPr>
          <p:cNvPr id="4107" name="Text Box 24"/>
          <p:cNvSpPr txBox="1">
            <a:spLocks noChangeArrowheads="1"/>
          </p:cNvSpPr>
          <p:nvPr/>
        </p:nvSpPr>
        <p:spPr bwMode="auto">
          <a:xfrm>
            <a:off x="2544763" y="5114925"/>
            <a:ext cx="411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A50021"/>
                </a:solidFill>
              </a:rPr>
              <a:t>Varicellovirus</a:t>
            </a:r>
          </a:p>
        </p:txBody>
      </p:sp>
      <p:sp>
        <p:nvSpPr>
          <p:cNvPr id="4109" name="Text Box 27"/>
          <p:cNvSpPr txBox="1">
            <a:spLocks noChangeArrowheads="1"/>
          </p:cNvSpPr>
          <p:nvPr/>
        </p:nvSpPr>
        <p:spPr bwMode="auto">
          <a:xfrm>
            <a:off x="441325" y="5235575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/>
              <a:t>GENERE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331640" y="240383"/>
            <a:ext cx="7632700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FORMA RESPIRATORIA</a:t>
            </a:r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4657725" y="1700213"/>
            <a:ext cx="41767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it-IT" altLang="it-IT" sz="2800" b="1"/>
              <a:t>EPITELIO I° TRATTO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RESPIRATORIO</a:t>
            </a: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1042988" y="1196975"/>
            <a:ext cx="2160587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LESIONI </a:t>
            </a:r>
          </a:p>
        </p:txBody>
      </p:sp>
      <p:sp>
        <p:nvSpPr>
          <p:cNvPr id="35847" name="Rectangle 16"/>
          <p:cNvSpPr>
            <a:spLocks noChangeArrowheads="1"/>
          </p:cNvSpPr>
          <p:nvPr/>
        </p:nvSpPr>
        <p:spPr bwMode="auto">
          <a:xfrm>
            <a:off x="92075" y="219868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35849" name="Text Box 31"/>
          <p:cNvSpPr txBox="1">
            <a:spLocks noChangeArrowheads="1"/>
          </p:cNvSpPr>
          <p:nvPr/>
        </p:nvSpPr>
        <p:spPr bwMode="auto">
          <a:xfrm>
            <a:off x="2541588" y="2779713"/>
            <a:ext cx="4500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it-IT" altLang="it-IT" sz="2800" b="1"/>
              <a:t>CENTRI GERMINATIVI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TESSUTO LINFATICO</a:t>
            </a:r>
          </a:p>
        </p:txBody>
      </p:sp>
      <p:sp>
        <p:nvSpPr>
          <p:cNvPr id="35850" name="WordArt 33"/>
          <p:cNvSpPr>
            <a:spLocks noChangeArrowheads="1" noChangeShapeType="1" noTextEdit="1"/>
          </p:cNvSpPr>
          <p:nvPr/>
        </p:nvSpPr>
        <p:spPr bwMode="auto">
          <a:xfrm>
            <a:off x="611188" y="1854200"/>
            <a:ext cx="3889375" cy="719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solidFill>
                  <a:srgbClr val="800000"/>
                </a:solidFill>
                <a:latin typeface="Arial Black" panose="020B0A04020102020204" pitchFamily="34" charset="0"/>
              </a:rPr>
              <a:t>NECROSI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4283968" y="240383"/>
            <a:ext cx="468153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ABORTO</a:t>
            </a: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14288" y="1225550"/>
            <a:ext cx="2325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COINVOLTO +++ </a:t>
            </a:r>
          </a:p>
        </p:txBody>
      </p:sp>
      <p:pic>
        <p:nvPicPr>
          <p:cNvPr id="36870" name="Picture 26" descr="down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6693">
            <a:off x="3813175" y="1473200"/>
            <a:ext cx="4365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WordArt 36"/>
          <p:cNvSpPr>
            <a:spLocks noChangeArrowheads="1" noChangeShapeType="1" noTextEdit="1"/>
          </p:cNvSpPr>
          <p:nvPr/>
        </p:nvSpPr>
        <p:spPr bwMode="auto">
          <a:xfrm>
            <a:off x="4224338" y="1484313"/>
            <a:ext cx="4019550" cy="8524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t-IT" sz="3600" kern="10"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ENDOTELI VASALI</a:t>
            </a:r>
          </a:p>
        </p:txBody>
      </p:sp>
      <p:sp>
        <p:nvSpPr>
          <p:cNvPr id="36872" name="WordArt 39"/>
          <p:cNvSpPr>
            <a:spLocks noChangeArrowheads="1" noChangeShapeType="1" noTextEdit="1"/>
          </p:cNvSpPr>
          <p:nvPr/>
        </p:nvSpPr>
        <p:spPr bwMode="auto">
          <a:xfrm>
            <a:off x="4211638" y="2352675"/>
            <a:ext cx="4019550" cy="858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t-IT" sz="3600" kern="10">
                <a:solidFill>
                  <a:srgbClr val="CC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LEUCOCITI CIRCOLANTI</a:t>
            </a:r>
          </a:p>
        </p:txBody>
      </p:sp>
      <p:grpSp>
        <p:nvGrpSpPr>
          <p:cNvPr id="36873" name="Group 46"/>
          <p:cNvGrpSpPr>
            <a:grpSpLocks/>
          </p:cNvGrpSpPr>
          <p:nvPr/>
        </p:nvGrpSpPr>
        <p:grpSpPr bwMode="auto">
          <a:xfrm>
            <a:off x="179388" y="3214688"/>
            <a:ext cx="6157912" cy="1727200"/>
            <a:chOff x="316" y="2205"/>
            <a:chExt cx="3879" cy="1088"/>
          </a:xfrm>
        </p:grpSpPr>
        <p:sp>
          <p:nvSpPr>
            <p:cNvPr id="36880" name="Rectangle 43"/>
            <p:cNvSpPr>
              <a:spLocks noChangeArrowheads="1"/>
            </p:cNvSpPr>
            <p:nvPr/>
          </p:nvSpPr>
          <p:spPr bwMode="auto">
            <a:xfrm>
              <a:off x="316" y="2205"/>
              <a:ext cx="3879" cy="1088"/>
            </a:xfrm>
            <a:prstGeom prst="rect">
              <a:avLst/>
            </a:prstGeom>
            <a:noFill/>
            <a:ln w="5715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6881" name="WordArt 40" descr="Carta"/>
            <p:cNvSpPr>
              <a:spLocks noChangeArrowheads="1" noChangeShapeType="1" noTextEdit="1"/>
            </p:cNvSpPr>
            <p:nvPr/>
          </p:nvSpPr>
          <p:spPr bwMode="auto">
            <a:xfrm>
              <a:off x="634" y="2568"/>
              <a:ext cx="1724" cy="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79999"/>
                      </a:srgbClr>
                    </a:outerShdw>
                  </a:effectLst>
                  <a:cs typeface="Times New Roman" panose="02020603050405020304" pitchFamily="18" charset="0"/>
                </a:rPr>
                <a:t>VIREMIA</a:t>
              </a:r>
            </a:p>
          </p:txBody>
        </p:sp>
        <p:sp>
          <p:nvSpPr>
            <p:cNvPr id="36882" name="Text Box 41"/>
            <p:cNvSpPr txBox="1">
              <a:spLocks noChangeArrowheads="1"/>
            </p:cNvSpPr>
            <p:nvPr/>
          </p:nvSpPr>
          <p:spPr bwMode="auto">
            <a:xfrm>
              <a:off x="2472" y="2387"/>
              <a:ext cx="167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/>
                <a:t>CELLULO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/>
                <a:t> ASSOCIATA</a:t>
              </a:r>
            </a:p>
          </p:txBody>
        </p:sp>
      </p:grpSp>
      <p:sp>
        <p:nvSpPr>
          <p:cNvPr id="36874" name="AutoShape 44"/>
          <p:cNvSpPr>
            <a:spLocks noChangeArrowheads="1"/>
          </p:cNvSpPr>
          <p:nvPr/>
        </p:nvSpPr>
        <p:spPr bwMode="auto">
          <a:xfrm>
            <a:off x="107950" y="5084763"/>
            <a:ext cx="1871663" cy="792162"/>
          </a:xfrm>
          <a:prstGeom prst="curvedRightArrow">
            <a:avLst>
              <a:gd name="adj1" fmla="val 20000"/>
              <a:gd name="adj2" fmla="val 40000"/>
              <a:gd name="adj3" fmla="val 78758"/>
            </a:avLst>
          </a:prstGeom>
          <a:solidFill>
            <a:srgbClr val="99CC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5" name="Text Box 45"/>
          <p:cNvSpPr txBox="1">
            <a:spLocks noChangeArrowheads="1"/>
          </p:cNvSpPr>
          <p:nvPr/>
        </p:nvSpPr>
        <p:spPr bwMode="auto">
          <a:xfrm>
            <a:off x="1835150" y="5300663"/>
            <a:ext cx="35496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LOCALIZZAZIONE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PLACENTARE</a:t>
            </a:r>
          </a:p>
        </p:txBody>
      </p:sp>
      <p:grpSp>
        <p:nvGrpSpPr>
          <p:cNvPr id="36876" name="Group 22"/>
          <p:cNvGrpSpPr>
            <a:grpSpLocks/>
          </p:cNvGrpSpPr>
          <p:nvPr/>
        </p:nvGrpSpPr>
        <p:grpSpPr bwMode="auto">
          <a:xfrm>
            <a:off x="2265363" y="981075"/>
            <a:ext cx="1801812" cy="935038"/>
            <a:chOff x="158" y="935"/>
            <a:chExt cx="1135" cy="589"/>
          </a:xfrm>
        </p:grpSpPr>
        <p:sp>
          <p:nvSpPr>
            <p:cNvPr id="36878" name="Text Box 18"/>
            <p:cNvSpPr txBox="1">
              <a:spLocks noChangeArrowheads="1"/>
            </p:cNvSpPr>
            <p:nvPr/>
          </p:nvSpPr>
          <p:spPr bwMode="auto">
            <a:xfrm>
              <a:off x="204" y="1025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>
                  <a:solidFill>
                    <a:srgbClr val="800000"/>
                  </a:solidFill>
                </a:rPr>
                <a:t>EHV-1</a:t>
              </a:r>
            </a:p>
          </p:txBody>
        </p:sp>
        <p:sp>
          <p:nvSpPr>
            <p:cNvPr id="36879" name="Oval 20"/>
            <p:cNvSpPr>
              <a:spLocks noChangeArrowheads="1"/>
            </p:cNvSpPr>
            <p:nvPr/>
          </p:nvSpPr>
          <p:spPr bwMode="auto">
            <a:xfrm>
              <a:off x="158" y="935"/>
              <a:ext cx="1134" cy="589"/>
            </a:xfrm>
            <a:prstGeom prst="ellips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6877" name="Text Box 47"/>
          <p:cNvSpPr txBox="1">
            <a:spLocks noChangeArrowheads="1"/>
          </p:cNvSpPr>
          <p:nvPr/>
        </p:nvSpPr>
        <p:spPr bwMode="auto">
          <a:xfrm>
            <a:off x="5580063" y="5418138"/>
            <a:ext cx="2165350" cy="6413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3600" b="1"/>
              <a:t>ABORTO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4141751" y="476672"/>
            <a:ext cx="468153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ABORTO</a:t>
            </a:r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1300163" y="1690688"/>
            <a:ext cx="2386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95% ABORTI</a:t>
            </a:r>
          </a:p>
        </p:txBody>
      </p:sp>
      <p:sp>
        <p:nvSpPr>
          <p:cNvPr id="37894" name="Text Box 8"/>
          <p:cNvSpPr txBox="1">
            <a:spLocks noChangeArrowheads="1"/>
          </p:cNvSpPr>
          <p:nvPr/>
        </p:nvSpPr>
        <p:spPr bwMode="auto">
          <a:xfrm>
            <a:off x="1012825" y="2770188"/>
            <a:ext cx="3127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ULTIMO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QUADRIMESTRE</a:t>
            </a:r>
          </a:p>
        </p:txBody>
      </p:sp>
      <p:sp>
        <p:nvSpPr>
          <p:cNvPr id="37895" name="Text Box 11"/>
          <p:cNvSpPr txBox="1">
            <a:spLocks noChangeArrowheads="1"/>
          </p:cNvSpPr>
          <p:nvPr/>
        </p:nvSpPr>
        <p:spPr bwMode="auto">
          <a:xfrm>
            <a:off x="960438" y="5226050"/>
            <a:ext cx="2576512" cy="57943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14-120 GG PI</a:t>
            </a:r>
          </a:p>
        </p:txBody>
      </p:sp>
      <p:sp>
        <p:nvSpPr>
          <p:cNvPr id="37896" name="Text Box 12"/>
          <p:cNvSpPr txBox="1">
            <a:spLocks noChangeArrowheads="1"/>
          </p:cNvSpPr>
          <p:nvPr/>
        </p:nvSpPr>
        <p:spPr bwMode="auto">
          <a:xfrm>
            <a:off x="5803900" y="5300663"/>
            <a:ext cx="2120900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MESI-ANNI</a:t>
            </a:r>
          </a:p>
        </p:txBody>
      </p:sp>
      <p:sp>
        <p:nvSpPr>
          <p:cNvPr id="37897" name="Text Box 13"/>
          <p:cNvSpPr txBox="1">
            <a:spLocks noChangeArrowheads="1"/>
          </p:cNvSpPr>
          <p:nvPr/>
        </p:nvSpPr>
        <p:spPr bwMode="auto">
          <a:xfrm>
            <a:off x="4999038" y="5773738"/>
            <a:ext cx="37449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 dirty="0"/>
              <a:t>INFEZIONE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 dirty="0"/>
              <a:t> LATENTE RIATTIVATA</a:t>
            </a:r>
          </a:p>
        </p:txBody>
      </p:sp>
      <p:sp>
        <p:nvSpPr>
          <p:cNvPr id="37899" name="AutoShape 15"/>
          <p:cNvSpPr>
            <a:spLocks noChangeArrowheads="1"/>
          </p:cNvSpPr>
          <p:nvPr/>
        </p:nvSpPr>
        <p:spPr bwMode="auto">
          <a:xfrm>
            <a:off x="1084263" y="1546225"/>
            <a:ext cx="2881312" cy="1152525"/>
          </a:xfrm>
          <a:prstGeom prst="downArrowCallout">
            <a:avLst>
              <a:gd name="adj1" fmla="val 62500"/>
              <a:gd name="adj2" fmla="val 62500"/>
              <a:gd name="adj3" fmla="val 16667"/>
              <a:gd name="adj4" fmla="val 66667"/>
            </a:avLst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0" name="Text Box 10"/>
          <p:cNvSpPr txBox="1">
            <a:spLocks noChangeArrowheads="1"/>
          </p:cNvSpPr>
          <p:nvPr/>
        </p:nvSpPr>
        <p:spPr bwMode="auto">
          <a:xfrm>
            <a:off x="179784" y="4437063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altLang="it-IT" sz="2800" b="1" dirty="0"/>
              <a:t>PERIODO DI INCUBAZIONE 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4283968" y="240383"/>
            <a:ext cx="468153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ABORTO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420688" y="1268413"/>
            <a:ext cx="5591175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MECCANISMI PATOGENETICI</a:t>
            </a:r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3219450" y="3679825"/>
            <a:ext cx="3152775" cy="617538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FETI VIRUS</a:t>
            </a:r>
            <a:endParaRPr lang="it-IT" altLang="it-IT" sz="4000" b="1"/>
          </a:p>
        </p:txBody>
      </p:sp>
      <p:sp>
        <p:nvSpPr>
          <p:cNvPr id="38919" name="Text Box 14"/>
          <p:cNvSpPr txBox="1">
            <a:spLocks noChangeArrowheads="1"/>
          </p:cNvSpPr>
          <p:nvPr/>
        </p:nvSpPr>
        <p:spPr bwMode="auto">
          <a:xfrm>
            <a:off x="2230438" y="2997200"/>
            <a:ext cx="6229350" cy="557213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DANNI ISCHEMICI ENDOMETRIO</a:t>
            </a:r>
          </a:p>
        </p:txBody>
      </p:sp>
      <p:sp>
        <p:nvSpPr>
          <p:cNvPr id="38920" name="Rectangle 15"/>
          <p:cNvSpPr>
            <a:spLocks noChangeArrowheads="1"/>
          </p:cNvSpPr>
          <p:nvPr/>
        </p:nvSpPr>
        <p:spPr bwMode="auto">
          <a:xfrm>
            <a:off x="92075" y="25606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pic>
        <p:nvPicPr>
          <p:cNvPr id="38921" name="Picture 17" descr="dot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271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2" name="AutoShape 27"/>
          <p:cNvSpPr>
            <a:spLocks noChangeArrowheads="1"/>
          </p:cNvSpPr>
          <p:nvPr/>
        </p:nvSpPr>
        <p:spPr bwMode="auto">
          <a:xfrm>
            <a:off x="250825" y="2779713"/>
            <a:ext cx="2087563" cy="504825"/>
          </a:xfrm>
          <a:prstGeom prst="curvedRightArrow">
            <a:avLst>
              <a:gd name="adj1" fmla="val 20000"/>
              <a:gd name="adj2" fmla="val 40000"/>
              <a:gd name="adj3" fmla="val 137841"/>
            </a:avLst>
          </a:prstGeom>
          <a:solidFill>
            <a:srgbClr val="CC330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3" name="WordArt 28"/>
          <p:cNvSpPr>
            <a:spLocks noChangeArrowheads="1" noChangeShapeType="1" noTextEdit="1"/>
          </p:cNvSpPr>
          <p:nvPr/>
        </p:nvSpPr>
        <p:spPr bwMode="auto">
          <a:xfrm>
            <a:off x="1608138" y="2032000"/>
            <a:ext cx="5686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LESIONI ENDOTELIALI</a:t>
            </a:r>
          </a:p>
        </p:txBody>
      </p:sp>
      <p:pic>
        <p:nvPicPr>
          <p:cNvPr id="38924" name="Picture 32" descr="dot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5" name="WordArt 33"/>
          <p:cNvSpPr>
            <a:spLocks noChangeArrowheads="1" noChangeShapeType="1" noTextEdit="1"/>
          </p:cNvSpPr>
          <p:nvPr/>
        </p:nvSpPr>
        <p:spPr bwMode="auto">
          <a:xfrm>
            <a:off x="1619250" y="4510088"/>
            <a:ext cx="5686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INFEZIONE DEL FETO</a:t>
            </a:r>
          </a:p>
        </p:txBody>
      </p:sp>
      <p:sp>
        <p:nvSpPr>
          <p:cNvPr id="38926" name="Text Box 34"/>
          <p:cNvSpPr txBox="1">
            <a:spLocks noChangeArrowheads="1"/>
          </p:cNvSpPr>
          <p:nvPr/>
        </p:nvSpPr>
        <p:spPr bwMode="auto">
          <a:xfrm>
            <a:off x="-107950" y="5445125"/>
            <a:ext cx="34559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99"/>
                </a:solidFill>
              </a:rPr>
              <a:t>CELLULE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99"/>
                </a:solidFill>
              </a:rPr>
              <a:t>ENDOMETRIALI</a:t>
            </a:r>
          </a:p>
        </p:txBody>
      </p:sp>
      <p:sp>
        <p:nvSpPr>
          <p:cNvPr id="38927" name="AutoShape 36"/>
          <p:cNvSpPr>
            <a:spLocks noChangeArrowheads="1"/>
          </p:cNvSpPr>
          <p:nvPr/>
        </p:nvSpPr>
        <p:spPr bwMode="auto">
          <a:xfrm>
            <a:off x="1044575" y="6237288"/>
            <a:ext cx="5257800" cy="288925"/>
          </a:xfrm>
          <a:prstGeom prst="rightArrow">
            <a:avLst>
              <a:gd name="adj1" fmla="val 50000"/>
              <a:gd name="adj2" fmla="val 454945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8" name="Text Box 37"/>
          <p:cNvSpPr txBox="1">
            <a:spLocks noChangeArrowheads="1"/>
          </p:cNvSpPr>
          <p:nvPr/>
        </p:nvSpPr>
        <p:spPr bwMode="auto">
          <a:xfrm>
            <a:off x="3251200" y="5803900"/>
            <a:ext cx="1547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latin typeface="Arial Black" panose="020B0A04020102020204" pitchFamily="34" charset="0"/>
              </a:rPr>
              <a:t>VIRUS </a:t>
            </a:r>
          </a:p>
        </p:txBody>
      </p:sp>
      <p:sp>
        <p:nvSpPr>
          <p:cNvPr id="38929" name="Text Box 38"/>
          <p:cNvSpPr txBox="1">
            <a:spLocks noChangeArrowheads="1"/>
          </p:cNvSpPr>
          <p:nvPr/>
        </p:nvSpPr>
        <p:spPr bwMode="auto">
          <a:xfrm>
            <a:off x="5651500" y="5862638"/>
            <a:ext cx="3097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99"/>
                </a:solidFill>
              </a:rPr>
              <a:t>TROFOBLASTI</a:t>
            </a:r>
          </a:p>
        </p:txBody>
      </p:sp>
      <p:sp>
        <p:nvSpPr>
          <p:cNvPr id="38930" name="Line 41"/>
          <p:cNvSpPr>
            <a:spLocks noChangeShapeType="1"/>
          </p:cNvSpPr>
          <p:nvPr/>
        </p:nvSpPr>
        <p:spPr bwMode="auto">
          <a:xfrm>
            <a:off x="5795963" y="4005263"/>
            <a:ext cx="360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4355976" y="312391"/>
            <a:ext cx="468153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ABORTO</a:t>
            </a:r>
          </a:p>
        </p:txBody>
      </p:sp>
      <p:sp>
        <p:nvSpPr>
          <p:cNvPr id="39941" name="Text Box 17"/>
          <p:cNvSpPr txBox="1">
            <a:spLocks noChangeArrowheads="1"/>
          </p:cNvSpPr>
          <p:nvPr/>
        </p:nvSpPr>
        <p:spPr bwMode="auto">
          <a:xfrm>
            <a:off x="1042988" y="692696"/>
            <a:ext cx="3455987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QUADRO CLINICO</a:t>
            </a:r>
          </a:p>
        </p:txBody>
      </p:sp>
      <p:sp>
        <p:nvSpPr>
          <p:cNvPr id="39942" name="Text Box 20"/>
          <p:cNvSpPr txBox="1">
            <a:spLocks noChangeArrowheads="1"/>
          </p:cNvSpPr>
          <p:nvPr/>
        </p:nvSpPr>
        <p:spPr bwMode="auto">
          <a:xfrm>
            <a:off x="395288" y="1356271"/>
            <a:ext cx="5543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800" b="1" dirty="0"/>
              <a:t>PREMATURA SEPARAZIONE DELLA PLACENTA</a:t>
            </a:r>
          </a:p>
        </p:txBody>
      </p:sp>
      <p:sp>
        <p:nvSpPr>
          <p:cNvPr id="39943" name="Text Box 22"/>
          <p:cNvSpPr txBox="1">
            <a:spLocks noChangeArrowheads="1"/>
          </p:cNvSpPr>
          <p:nvPr/>
        </p:nvSpPr>
        <p:spPr bwMode="auto">
          <a:xfrm>
            <a:off x="396875" y="2580233"/>
            <a:ext cx="41036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800" b="1" dirty="0"/>
              <a:t>RAPIDA ESPULSIONE </a:t>
            </a:r>
          </a:p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DEL FETO</a:t>
            </a:r>
          </a:p>
        </p:txBody>
      </p:sp>
      <p:sp>
        <p:nvSpPr>
          <p:cNvPr id="39944" name="Text Box 23"/>
          <p:cNvSpPr txBox="1">
            <a:spLocks noChangeArrowheads="1"/>
          </p:cNvSpPr>
          <p:nvPr/>
        </p:nvSpPr>
        <p:spPr bwMode="auto">
          <a:xfrm>
            <a:off x="4717108" y="4249738"/>
            <a:ext cx="30972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SINTOMI COLLATERALI</a:t>
            </a:r>
          </a:p>
        </p:txBody>
      </p:sp>
      <p:sp>
        <p:nvSpPr>
          <p:cNvPr id="39945" name="Text Box 24"/>
          <p:cNvSpPr txBox="1">
            <a:spLocks noChangeArrowheads="1"/>
          </p:cNvSpPr>
          <p:nvPr/>
        </p:nvSpPr>
        <p:spPr bwMode="auto">
          <a:xfrm>
            <a:off x="3276922" y="5589240"/>
            <a:ext cx="4967114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ULTERIORI TURBE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ATTIVITA’ RIPRODUTTIVA</a:t>
            </a:r>
          </a:p>
        </p:txBody>
      </p:sp>
      <p:sp>
        <p:nvSpPr>
          <p:cNvPr id="39946" name="WordArt 25"/>
          <p:cNvSpPr>
            <a:spLocks noChangeArrowheads="1" noChangeShapeType="1" noTextEdit="1"/>
          </p:cNvSpPr>
          <p:nvPr/>
        </p:nvSpPr>
        <p:spPr bwMode="auto">
          <a:xfrm>
            <a:off x="4428183" y="3861048"/>
            <a:ext cx="1006475" cy="8969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NO</a:t>
            </a:r>
          </a:p>
        </p:txBody>
      </p:sp>
      <p:sp>
        <p:nvSpPr>
          <p:cNvPr id="39947" name="WordArt 26"/>
          <p:cNvSpPr>
            <a:spLocks noChangeArrowheads="1" noChangeShapeType="1" noTextEdit="1"/>
          </p:cNvSpPr>
          <p:nvPr/>
        </p:nvSpPr>
        <p:spPr bwMode="auto">
          <a:xfrm>
            <a:off x="3059832" y="5013176"/>
            <a:ext cx="1006475" cy="8969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NO</a:t>
            </a:r>
          </a:p>
        </p:txBody>
      </p:sp>
      <p:sp>
        <p:nvSpPr>
          <p:cNvPr id="39948" name="Rectangle 27"/>
          <p:cNvSpPr>
            <a:spLocks noChangeArrowheads="1"/>
          </p:cNvSpPr>
          <p:nvPr/>
        </p:nvSpPr>
        <p:spPr bwMode="auto">
          <a:xfrm>
            <a:off x="2987824" y="3744913"/>
            <a:ext cx="5256212" cy="2852737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4254501" y="383131"/>
            <a:ext cx="468153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ABORTO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251520" y="1989138"/>
            <a:ext cx="4176712" cy="601662"/>
          </a:xfrm>
          <a:prstGeom prst="rect">
            <a:avLst/>
          </a:prstGeom>
          <a:noFill/>
          <a:ln w="82550" cmpd="thinThick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chemeClr val="accent2"/>
                </a:solidFill>
              </a:rPr>
              <a:t>ABORTI PREMATURI</a:t>
            </a:r>
          </a:p>
        </p:txBody>
      </p:sp>
      <p:sp>
        <p:nvSpPr>
          <p:cNvPr id="40966" name="Text Box 10"/>
          <p:cNvSpPr txBox="1">
            <a:spLocks noChangeArrowheads="1"/>
          </p:cNvSpPr>
          <p:nvPr/>
        </p:nvSpPr>
        <p:spPr bwMode="auto">
          <a:xfrm>
            <a:off x="4499670" y="1844675"/>
            <a:ext cx="45354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FENOMENI AUTOLITICI DEL FETO</a:t>
            </a:r>
          </a:p>
        </p:txBody>
      </p:sp>
      <p:sp>
        <p:nvSpPr>
          <p:cNvPr id="40967" name="Text Box 14"/>
          <p:cNvSpPr txBox="1">
            <a:spLocks noChangeArrowheads="1"/>
          </p:cNvSpPr>
          <p:nvPr/>
        </p:nvSpPr>
        <p:spPr bwMode="auto">
          <a:xfrm>
            <a:off x="3164086" y="1067343"/>
            <a:ext cx="2160587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LESIONI </a:t>
            </a:r>
          </a:p>
        </p:txBody>
      </p:sp>
      <p:sp>
        <p:nvSpPr>
          <p:cNvPr id="40968" name="Text Box 15"/>
          <p:cNvSpPr txBox="1">
            <a:spLocks noChangeArrowheads="1"/>
          </p:cNvSpPr>
          <p:nvPr/>
        </p:nvSpPr>
        <p:spPr bwMode="auto">
          <a:xfrm>
            <a:off x="2124075" y="2852738"/>
            <a:ext cx="4824413" cy="601662"/>
          </a:xfrm>
          <a:prstGeom prst="rect">
            <a:avLst/>
          </a:prstGeom>
          <a:noFill/>
          <a:ln w="82550" cmpd="thinThick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 sz="2800" b="1" dirty="0">
                <a:solidFill>
                  <a:schemeClr val="accent2"/>
                </a:solidFill>
              </a:rPr>
              <a:t>ABORTI ULTIMO QUADR.</a:t>
            </a:r>
          </a:p>
        </p:txBody>
      </p:sp>
      <p:sp>
        <p:nvSpPr>
          <p:cNvPr id="40969" name="Rectangle 21"/>
          <p:cNvSpPr>
            <a:spLocks noChangeArrowheads="1"/>
          </p:cNvSpPr>
          <p:nvPr/>
        </p:nvSpPr>
        <p:spPr bwMode="auto">
          <a:xfrm>
            <a:off x="57150" y="3644900"/>
            <a:ext cx="6243638" cy="32131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0" name="Text Box 16"/>
          <p:cNvSpPr txBox="1">
            <a:spLocks noChangeArrowheads="1"/>
          </p:cNvSpPr>
          <p:nvPr/>
        </p:nvSpPr>
        <p:spPr bwMode="auto">
          <a:xfrm>
            <a:off x="100013" y="3789363"/>
            <a:ext cx="349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EDEMA SOTTOCUTE</a:t>
            </a:r>
          </a:p>
        </p:txBody>
      </p:sp>
      <p:sp>
        <p:nvSpPr>
          <p:cNvPr id="40971" name="Text Box 17"/>
          <p:cNvSpPr txBox="1">
            <a:spLocks noChangeArrowheads="1"/>
          </p:cNvSpPr>
          <p:nvPr/>
        </p:nvSpPr>
        <p:spPr bwMode="auto">
          <a:xfrm>
            <a:off x="92075" y="42672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TRASUDATO CAVITA’ TORACICA</a:t>
            </a:r>
          </a:p>
        </p:txBody>
      </p:sp>
      <p:sp>
        <p:nvSpPr>
          <p:cNvPr id="40972" name="Text Box 18"/>
          <p:cNvSpPr txBox="1">
            <a:spLocks noChangeArrowheads="1"/>
          </p:cNvSpPr>
          <p:nvPr/>
        </p:nvSpPr>
        <p:spPr bwMode="auto">
          <a:xfrm>
            <a:off x="92075" y="4772025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400" b="1" dirty="0"/>
              <a:t>EDEMA POLMONARE</a:t>
            </a:r>
          </a:p>
        </p:txBody>
      </p:sp>
      <p:sp>
        <p:nvSpPr>
          <p:cNvPr id="40973" name="Text Box 19"/>
          <p:cNvSpPr txBox="1">
            <a:spLocks noChangeArrowheads="1"/>
          </p:cNvSpPr>
          <p:nvPr/>
        </p:nvSpPr>
        <p:spPr bwMode="auto">
          <a:xfrm>
            <a:off x="34925" y="5275263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SPLENOMEGALIA</a:t>
            </a:r>
          </a:p>
        </p:txBody>
      </p:sp>
      <p:sp>
        <p:nvSpPr>
          <p:cNvPr id="40974" name="Text Box 20"/>
          <p:cNvSpPr txBox="1">
            <a:spLocks noChangeArrowheads="1"/>
          </p:cNvSpPr>
          <p:nvPr/>
        </p:nvSpPr>
        <p:spPr bwMode="auto">
          <a:xfrm>
            <a:off x="92075" y="5780088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NECROSI EPATICA CENTROLOBULARE</a:t>
            </a:r>
          </a:p>
        </p:txBody>
      </p:sp>
      <p:sp>
        <p:nvSpPr>
          <p:cNvPr id="40975" name="Rectangle 23"/>
          <p:cNvSpPr>
            <a:spLocks noChangeArrowheads="1"/>
          </p:cNvSpPr>
          <p:nvPr/>
        </p:nvSpPr>
        <p:spPr bwMode="auto">
          <a:xfrm>
            <a:off x="6439917" y="3910013"/>
            <a:ext cx="2419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BRONCHIOLITE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NECROTIZZANTE</a:t>
            </a:r>
          </a:p>
        </p:txBody>
      </p:sp>
      <p:sp>
        <p:nvSpPr>
          <p:cNvPr id="40976" name="Rectangle 24"/>
          <p:cNvSpPr>
            <a:spLocks noChangeArrowheads="1"/>
          </p:cNvSpPr>
          <p:nvPr/>
        </p:nvSpPr>
        <p:spPr bwMode="auto">
          <a:xfrm>
            <a:off x="6366892" y="4743450"/>
            <a:ext cx="2654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NECROSI MULTIF.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FEGATO-POLMONE</a:t>
            </a:r>
          </a:p>
        </p:txBody>
      </p:sp>
      <p:sp>
        <p:nvSpPr>
          <p:cNvPr id="40977" name="Rectangle 25"/>
          <p:cNvSpPr>
            <a:spLocks noChangeArrowheads="1"/>
          </p:cNvSpPr>
          <p:nvPr/>
        </p:nvSpPr>
        <p:spPr bwMode="auto">
          <a:xfrm>
            <a:off x="6378004" y="5607050"/>
            <a:ext cx="26431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INCLUSI INTANUCL.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EOSINOFILI</a:t>
            </a:r>
          </a:p>
        </p:txBody>
      </p:sp>
      <p:sp>
        <p:nvSpPr>
          <p:cNvPr id="40978" name="Text Box 26"/>
          <p:cNvSpPr txBox="1">
            <a:spLocks noChangeArrowheads="1"/>
          </p:cNvSpPr>
          <p:nvPr/>
        </p:nvSpPr>
        <p:spPr bwMode="auto">
          <a:xfrm>
            <a:off x="107181" y="6284913"/>
            <a:ext cx="547293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it-IT" altLang="it-IT" sz="2400" b="1" dirty="0"/>
              <a:t>PETECCHIE MIOCARDIO-FEGATO</a:t>
            </a:r>
          </a:p>
        </p:txBody>
      </p:sp>
      <p:sp>
        <p:nvSpPr>
          <p:cNvPr id="40979" name="Rectangle 27"/>
          <p:cNvSpPr>
            <a:spLocks noChangeArrowheads="1"/>
          </p:cNvSpPr>
          <p:nvPr/>
        </p:nvSpPr>
        <p:spPr bwMode="auto">
          <a:xfrm>
            <a:off x="6366892" y="3789363"/>
            <a:ext cx="2665412" cy="283335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1"/>
          <p:cNvSpPr>
            <a:spLocks noChangeArrowheads="1"/>
          </p:cNvSpPr>
          <p:nvPr/>
        </p:nvSpPr>
        <p:spPr bwMode="auto">
          <a:xfrm>
            <a:off x="216198" y="3284538"/>
            <a:ext cx="2771775" cy="20891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197359" y="369803"/>
            <a:ext cx="6697662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POLMONITE NEONATALE</a:t>
            </a:r>
          </a:p>
        </p:txBody>
      </p:sp>
      <p:sp>
        <p:nvSpPr>
          <p:cNvPr id="45062" name="Text Box 11"/>
          <p:cNvSpPr txBox="1">
            <a:spLocks noChangeArrowheads="1"/>
          </p:cNvSpPr>
          <p:nvPr/>
        </p:nvSpPr>
        <p:spPr bwMode="auto">
          <a:xfrm>
            <a:off x="684213" y="1125538"/>
            <a:ext cx="4968875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INFEZIONE EHV-1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 TERMINE GRAVIDANZA </a:t>
            </a:r>
          </a:p>
        </p:txBody>
      </p:sp>
      <p:pic>
        <p:nvPicPr>
          <p:cNvPr id="45064" name="Picture 14" descr="down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33600"/>
            <a:ext cx="43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Text Box 15"/>
          <p:cNvSpPr txBox="1">
            <a:spLocks noChangeArrowheads="1"/>
          </p:cNvSpPr>
          <p:nvPr/>
        </p:nvSpPr>
        <p:spPr bwMode="auto">
          <a:xfrm>
            <a:off x="1692275" y="2420938"/>
            <a:ext cx="3240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PULEDRI VIVI</a:t>
            </a:r>
          </a:p>
        </p:txBody>
      </p:sp>
      <p:sp>
        <p:nvSpPr>
          <p:cNvPr id="45066" name="WordArt 16"/>
          <p:cNvSpPr>
            <a:spLocks noChangeArrowheads="1" noChangeShapeType="1" noTextEdit="1"/>
          </p:cNvSpPr>
          <p:nvPr/>
        </p:nvSpPr>
        <p:spPr bwMode="auto">
          <a:xfrm>
            <a:off x="4583113" y="2133600"/>
            <a:ext cx="925512" cy="10128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MA</a:t>
            </a:r>
          </a:p>
        </p:txBody>
      </p:sp>
      <p:sp>
        <p:nvSpPr>
          <p:cNvPr id="45067" name="Text Box 17"/>
          <p:cNvSpPr txBox="1">
            <a:spLocks noChangeArrowheads="1"/>
          </p:cNvSpPr>
          <p:nvPr/>
        </p:nvSpPr>
        <p:spPr bwMode="auto">
          <a:xfrm>
            <a:off x="2486025" y="3073400"/>
            <a:ext cx="3598863" cy="1003300"/>
          </a:xfrm>
          <a:prstGeom prst="rect">
            <a:avLst/>
          </a:prstGeom>
          <a:solidFill>
            <a:schemeClr val="bg1"/>
          </a:solidFill>
          <a:ln w="5715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GRAVE FORMA POLMONITE</a:t>
            </a:r>
          </a:p>
        </p:txBody>
      </p:sp>
      <p:sp>
        <p:nvSpPr>
          <p:cNvPr id="45068" name="Text Box 18"/>
          <p:cNvSpPr txBox="1">
            <a:spLocks noChangeArrowheads="1"/>
          </p:cNvSpPr>
          <p:nvPr/>
        </p:nvSpPr>
        <p:spPr bwMode="auto">
          <a:xfrm>
            <a:off x="395586" y="3284538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</a:pPr>
            <a:r>
              <a:rPr lang="it-IT" altLang="it-IT" sz="2800" b="1"/>
              <a:t>FEBBRE</a:t>
            </a:r>
          </a:p>
        </p:txBody>
      </p:sp>
      <p:sp>
        <p:nvSpPr>
          <p:cNvPr id="45069" name="Text Box 19"/>
          <p:cNvSpPr txBox="1">
            <a:spLocks noChangeArrowheads="1"/>
          </p:cNvSpPr>
          <p:nvPr/>
        </p:nvSpPr>
        <p:spPr bwMode="auto">
          <a:xfrm>
            <a:off x="216198" y="3789363"/>
            <a:ext cx="23034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</a:pPr>
            <a:r>
              <a:rPr lang="it-IT" altLang="it-IT" sz="2800" b="1" dirty="0"/>
              <a:t>DISPNEA</a:t>
            </a:r>
          </a:p>
        </p:txBody>
      </p:sp>
      <p:sp>
        <p:nvSpPr>
          <p:cNvPr id="45070" name="Text Box 20"/>
          <p:cNvSpPr txBox="1">
            <a:spLocks noChangeArrowheads="1"/>
          </p:cNvSpPr>
          <p:nvPr/>
        </p:nvSpPr>
        <p:spPr bwMode="auto">
          <a:xfrm>
            <a:off x="179512" y="4292600"/>
            <a:ext cx="280861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</a:pPr>
            <a:r>
              <a:rPr lang="it-IT" altLang="it-IT" sz="2800" b="1" dirty="0"/>
              <a:t>MORTE DOPO POCHI GIORNI</a:t>
            </a:r>
          </a:p>
        </p:txBody>
      </p:sp>
      <p:sp>
        <p:nvSpPr>
          <p:cNvPr id="45071" name="Text Box 22"/>
          <p:cNvSpPr txBox="1">
            <a:spLocks noChangeArrowheads="1"/>
          </p:cNvSpPr>
          <p:nvPr/>
        </p:nvSpPr>
        <p:spPr bwMode="auto">
          <a:xfrm>
            <a:off x="1331913" y="5949950"/>
            <a:ext cx="3240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</a:pPr>
            <a:r>
              <a:rPr lang="it-IT" altLang="it-IT" sz="2000" b="1"/>
              <a:t>POLMONITE INTERSTIZIALE</a:t>
            </a:r>
          </a:p>
        </p:txBody>
      </p:sp>
      <p:sp>
        <p:nvSpPr>
          <p:cNvPr id="45072" name="Text Box 23"/>
          <p:cNvSpPr txBox="1">
            <a:spLocks noChangeArrowheads="1"/>
          </p:cNvSpPr>
          <p:nvPr/>
        </p:nvSpPr>
        <p:spPr bwMode="auto">
          <a:xfrm>
            <a:off x="3490913" y="4508500"/>
            <a:ext cx="2160587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LESIONI </a:t>
            </a:r>
          </a:p>
        </p:txBody>
      </p:sp>
      <p:sp>
        <p:nvSpPr>
          <p:cNvPr id="45073" name="Text Box 24"/>
          <p:cNvSpPr txBox="1">
            <a:spLocks noChangeArrowheads="1"/>
          </p:cNvSpPr>
          <p:nvPr/>
        </p:nvSpPr>
        <p:spPr bwMode="auto">
          <a:xfrm>
            <a:off x="2627313" y="5270500"/>
            <a:ext cx="3816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</a:pPr>
            <a:r>
              <a:rPr lang="it-IT" altLang="it-IT" sz="2000" b="1"/>
              <a:t>POLMONI ROSSO SCURO, VOLUMINOSI</a:t>
            </a:r>
          </a:p>
        </p:txBody>
      </p:sp>
      <p:sp>
        <p:nvSpPr>
          <p:cNvPr id="45074" name="Text Box 25"/>
          <p:cNvSpPr txBox="1">
            <a:spLocks noChangeArrowheads="1"/>
          </p:cNvSpPr>
          <p:nvPr/>
        </p:nvSpPr>
        <p:spPr bwMode="auto">
          <a:xfrm>
            <a:off x="4284663" y="5938838"/>
            <a:ext cx="3816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</a:pPr>
            <a:r>
              <a:rPr lang="it-IT" altLang="it-IT" sz="2000" b="1" dirty="0"/>
              <a:t>EMORR.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it-IT" altLang="it-IT" sz="2000" b="1" dirty="0"/>
              <a:t>TRACHEA-BRONCHI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8" descr="down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168">
            <a:off x="7956550" y="1412875"/>
            <a:ext cx="431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7"/>
          <p:cNvSpPr txBox="1">
            <a:spLocks noChangeArrowheads="1"/>
          </p:cNvSpPr>
          <p:nvPr/>
        </p:nvSpPr>
        <p:spPr bwMode="auto">
          <a:xfrm>
            <a:off x="2101850" y="284163"/>
            <a:ext cx="6697662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TURBE NEUROLOGICHE</a:t>
            </a:r>
          </a:p>
        </p:txBody>
      </p:sp>
      <p:sp>
        <p:nvSpPr>
          <p:cNvPr id="46086" name="Text Box 21"/>
          <p:cNvSpPr txBox="1">
            <a:spLocks noChangeArrowheads="1"/>
          </p:cNvSpPr>
          <p:nvPr/>
        </p:nvSpPr>
        <p:spPr bwMode="auto">
          <a:xfrm>
            <a:off x="4787900" y="1196975"/>
            <a:ext cx="3967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FORME SPORADICHE</a:t>
            </a:r>
          </a:p>
        </p:txBody>
      </p:sp>
      <p:sp>
        <p:nvSpPr>
          <p:cNvPr id="46087" name="Text Box 22"/>
          <p:cNvSpPr txBox="1">
            <a:spLocks noChangeArrowheads="1"/>
          </p:cNvSpPr>
          <p:nvPr/>
        </p:nvSpPr>
        <p:spPr bwMode="auto">
          <a:xfrm>
            <a:off x="1619250" y="1268413"/>
            <a:ext cx="681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+++ </a:t>
            </a:r>
          </a:p>
        </p:txBody>
      </p:sp>
      <p:grpSp>
        <p:nvGrpSpPr>
          <p:cNvPr id="46088" name="Group 24"/>
          <p:cNvGrpSpPr>
            <a:grpSpLocks/>
          </p:cNvGrpSpPr>
          <p:nvPr/>
        </p:nvGrpSpPr>
        <p:grpSpPr bwMode="auto">
          <a:xfrm>
            <a:off x="2359025" y="1052513"/>
            <a:ext cx="1801813" cy="935037"/>
            <a:chOff x="158" y="935"/>
            <a:chExt cx="1135" cy="589"/>
          </a:xfrm>
        </p:grpSpPr>
        <p:sp>
          <p:nvSpPr>
            <p:cNvPr id="46095" name="Text Box 25"/>
            <p:cNvSpPr txBox="1">
              <a:spLocks noChangeArrowheads="1"/>
            </p:cNvSpPr>
            <p:nvPr/>
          </p:nvSpPr>
          <p:spPr bwMode="auto">
            <a:xfrm>
              <a:off x="204" y="1025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>
                  <a:solidFill>
                    <a:srgbClr val="800000"/>
                  </a:solidFill>
                </a:rPr>
                <a:t>EHV-1</a:t>
              </a:r>
            </a:p>
          </p:txBody>
        </p:sp>
        <p:sp>
          <p:nvSpPr>
            <p:cNvPr id="46096" name="Oval 26"/>
            <p:cNvSpPr>
              <a:spLocks noChangeArrowheads="1"/>
            </p:cNvSpPr>
            <p:nvPr/>
          </p:nvSpPr>
          <p:spPr bwMode="auto">
            <a:xfrm>
              <a:off x="158" y="935"/>
              <a:ext cx="1134" cy="589"/>
            </a:xfrm>
            <a:prstGeom prst="ellips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46089" name="Text Box 27"/>
          <p:cNvSpPr txBox="1">
            <a:spLocks noChangeArrowheads="1"/>
          </p:cNvSpPr>
          <p:nvPr/>
        </p:nvSpPr>
        <p:spPr bwMode="auto">
          <a:xfrm>
            <a:off x="2101850" y="2312988"/>
            <a:ext cx="6286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 dirty="0"/>
              <a:t>DOPO MALATTIA RESPIR/ABORTO</a:t>
            </a:r>
          </a:p>
        </p:txBody>
      </p:sp>
      <p:sp>
        <p:nvSpPr>
          <p:cNvPr id="46090" name="Text Box 29"/>
          <p:cNvSpPr txBox="1">
            <a:spLocks noChangeArrowheads="1"/>
          </p:cNvSpPr>
          <p:nvPr/>
        </p:nvSpPr>
        <p:spPr bwMode="auto">
          <a:xfrm>
            <a:off x="5918200" y="1916113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TALVOLTA</a:t>
            </a:r>
          </a:p>
        </p:txBody>
      </p:sp>
      <p:sp>
        <p:nvSpPr>
          <p:cNvPr id="46091" name="Text Box 21"/>
          <p:cNvSpPr txBox="1">
            <a:spLocks noChangeArrowheads="1"/>
          </p:cNvSpPr>
          <p:nvPr/>
        </p:nvSpPr>
        <p:spPr bwMode="auto">
          <a:xfrm>
            <a:off x="395288" y="3140968"/>
            <a:ext cx="8101012" cy="5238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AUMENTO DEI CASI REGISTRATI NEGLI USA</a:t>
            </a:r>
          </a:p>
        </p:txBody>
      </p:sp>
      <p:sp>
        <p:nvSpPr>
          <p:cNvPr id="46092" name="Text Box 29"/>
          <p:cNvSpPr txBox="1">
            <a:spLocks noChangeArrowheads="1"/>
          </p:cNvSpPr>
          <p:nvPr/>
        </p:nvSpPr>
        <p:spPr bwMode="auto">
          <a:xfrm>
            <a:off x="683568" y="3645793"/>
            <a:ext cx="836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 dirty="0"/>
              <a:t>CON UN MAGGIOR NUMERO DI ANIMALI COINVOLTI/FOCOLAIO</a:t>
            </a:r>
          </a:p>
        </p:txBody>
      </p:sp>
      <p:sp>
        <p:nvSpPr>
          <p:cNvPr id="46093" name="WordArt 16"/>
          <p:cNvSpPr>
            <a:spLocks noChangeArrowheads="1" noChangeShapeType="1" noTextEdit="1"/>
          </p:cNvSpPr>
          <p:nvPr/>
        </p:nvSpPr>
        <p:spPr bwMode="auto">
          <a:xfrm>
            <a:off x="252561" y="4941168"/>
            <a:ext cx="7343775" cy="1444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MALATTIA EMERGENTE</a:t>
            </a:r>
          </a:p>
        </p:txBody>
      </p:sp>
      <p:sp>
        <p:nvSpPr>
          <p:cNvPr id="46094" name="Text Box 21"/>
          <p:cNvSpPr txBox="1">
            <a:spLocks noChangeArrowheads="1"/>
          </p:cNvSpPr>
          <p:nvPr/>
        </p:nvSpPr>
        <p:spPr bwMode="auto">
          <a:xfrm>
            <a:off x="7524328" y="3947572"/>
            <a:ext cx="1223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96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8" descr="down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43067">
            <a:off x="962819" y="4423569"/>
            <a:ext cx="4191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1835696" y="365273"/>
            <a:ext cx="6697662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TURBE NEUROLOGICHE</a:t>
            </a:r>
          </a:p>
        </p:txBody>
      </p:sp>
      <p:sp>
        <p:nvSpPr>
          <p:cNvPr id="47110" name="Text Box 21"/>
          <p:cNvSpPr txBox="1">
            <a:spLocks noChangeArrowheads="1"/>
          </p:cNvSpPr>
          <p:nvPr/>
        </p:nvSpPr>
        <p:spPr bwMode="auto">
          <a:xfrm>
            <a:off x="1763713" y="1052513"/>
            <a:ext cx="5491162" cy="95408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CRITERI PER DEFINIRE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 EMERGENTE UNA MALATTIA</a:t>
            </a:r>
          </a:p>
        </p:txBody>
      </p:sp>
      <p:sp>
        <p:nvSpPr>
          <p:cNvPr id="47111" name="Text Box 27"/>
          <p:cNvSpPr txBox="1">
            <a:spLocks noChangeArrowheads="1"/>
          </p:cNvSpPr>
          <p:nvPr/>
        </p:nvSpPr>
        <p:spPr bwMode="auto">
          <a:xfrm>
            <a:off x="1439863" y="2133600"/>
            <a:ext cx="625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UNA MALATTIA VIENE IDENTIFICATA </a:t>
            </a: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400" b="1"/>
              <a:t>PER LA PRIMA VOLTA</a:t>
            </a:r>
          </a:p>
        </p:txBody>
      </p:sp>
      <p:sp>
        <p:nvSpPr>
          <p:cNvPr id="47112" name="Text Box 27"/>
          <p:cNvSpPr txBox="1">
            <a:spLocks noChangeArrowheads="1"/>
          </p:cNvSpPr>
          <p:nvPr/>
        </p:nvSpPr>
        <p:spPr bwMode="auto">
          <a:xfrm>
            <a:off x="331788" y="3141663"/>
            <a:ext cx="8486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UNA MALATTIA EVOLVE CON CAMBIAMENTI NELLA</a:t>
            </a: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400" b="1"/>
              <a:t>VIRULENZA, SPETTRO D’OSPITE, PATOGENICITA’</a:t>
            </a:r>
          </a:p>
        </p:txBody>
      </p:sp>
      <p:sp>
        <p:nvSpPr>
          <p:cNvPr id="47113" name="Text Box 27"/>
          <p:cNvSpPr txBox="1">
            <a:spLocks noChangeArrowheads="1"/>
          </p:cNvSpPr>
          <p:nvPr/>
        </p:nvSpPr>
        <p:spPr bwMode="auto">
          <a:xfrm>
            <a:off x="654050" y="4398963"/>
            <a:ext cx="8159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UNA MALATTIA SUBISCE CAMBIAMENTI</a:t>
            </a: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altLang="it-IT" sz="2400" b="1"/>
              <a:t>NELL’INCIDENZA E DISTRIBUZIONE GEOGRAFICA</a:t>
            </a:r>
          </a:p>
        </p:txBody>
      </p:sp>
      <p:pic>
        <p:nvPicPr>
          <p:cNvPr id="47114" name="Picture 28" descr="down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053806">
            <a:off x="102394" y="3318669"/>
            <a:ext cx="4191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5" name="Text Box 29"/>
          <p:cNvSpPr txBox="1">
            <a:spLocks noChangeArrowheads="1"/>
          </p:cNvSpPr>
          <p:nvPr/>
        </p:nvSpPr>
        <p:spPr bwMode="auto">
          <a:xfrm>
            <a:off x="3779838" y="5732463"/>
            <a:ext cx="5065712" cy="70802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È ANCHE POSSIBILE CHE IL RECENTE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MONITORAGGIO SIA PIU’ ACCURATO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7"/>
          <p:cNvSpPr txBox="1">
            <a:spLocks noChangeArrowheads="1"/>
          </p:cNvSpPr>
          <p:nvPr/>
        </p:nvSpPr>
        <p:spPr bwMode="auto">
          <a:xfrm>
            <a:off x="2123728" y="384399"/>
            <a:ext cx="6697662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TURBE NEUROLOGICHE</a:t>
            </a:r>
          </a:p>
        </p:txBody>
      </p:sp>
      <p:sp>
        <p:nvSpPr>
          <p:cNvPr id="50181" name="Text Box 19"/>
          <p:cNvSpPr txBox="1">
            <a:spLocks noChangeArrowheads="1"/>
          </p:cNvSpPr>
          <p:nvPr/>
        </p:nvSpPr>
        <p:spPr bwMode="auto">
          <a:xfrm>
            <a:off x="4211638" y="3068638"/>
            <a:ext cx="309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it-IT" altLang="it-IT" sz="2000" b="1"/>
              <a:t>RAPIDA INSORGENZA</a:t>
            </a:r>
          </a:p>
        </p:txBody>
      </p:sp>
      <p:sp>
        <p:nvSpPr>
          <p:cNvPr id="50182" name="Text Box 30"/>
          <p:cNvSpPr txBox="1">
            <a:spLocks noChangeArrowheads="1"/>
          </p:cNvSpPr>
          <p:nvPr/>
        </p:nvSpPr>
        <p:spPr bwMode="auto">
          <a:xfrm>
            <a:off x="323850" y="3024188"/>
            <a:ext cx="3744913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QUADRO CLINICO</a:t>
            </a:r>
          </a:p>
        </p:txBody>
      </p:sp>
      <p:sp>
        <p:nvSpPr>
          <p:cNvPr id="50183" name="Line 32"/>
          <p:cNvSpPr>
            <a:spLocks noChangeShapeType="1"/>
          </p:cNvSpPr>
          <p:nvPr/>
        </p:nvSpPr>
        <p:spPr bwMode="auto">
          <a:xfrm>
            <a:off x="4398963" y="3429000"/>
            <a:ext cx="273685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184" name="Text Box 33"/>
          <p:cNvSpPr txBox="1">
            <a:spLocks noChangeArrowheads="1"/>
          </p:cNvSpPr>
          <p:nvPr/>
        </p:nvSpPr>
        <p:spPr bwMode="auto">
          <a:xfrm>
            <a:off x="3995738" y="3463925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it-IT" altLang="it-IT" sz="2000" b="1"/>
              <a:t>VARIABILE</a:t>
            </a:r>
          </a:p>
        </p:txBody>
      </p:sp>
      <p:sp>
        <p:nvSpPr>
          <p:cNvPr id="50185" name="Line 34"/>
          <p:cNvSpPr>
            <a:spLocks noChangeShapeType="1"/>
          </p:cNvSpPr>
          <p:nvPr/>
        </p:nvSpPr>
        <p:spPr bwMode="auto">
          <a:xfrm flipV="1">
            <a:off x="4427538" y="3832225"/>
            <a:ext cx="12954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186" name="Text Box 35"/>
          <p:cNvSpPr txBox="1">
            <a:spLocks noChangeArrowheads="1"/>
          </p:cNvSpPr>
          <p:nvPr/>
        </p:nvSpPr>
        <p:spPr bwMode="auto">
          <a:xfrm>
            <a:off x="-58738" y="3789363"/>
            <a:ext cx="599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TURBE DELLA STAZIONE-SENSORIALI</a:t>
            </a:r>
          </a:p>
        </p:txBody>
      </p:sp>
      <p:sp>
        <p:nvSpPr>
          <p:cNvPr id="50187" name="Text Box 36"/>
          <p:cNvSpPr txBox="1">
            <a:spLocks noChangeArrowheads="1"/>
          </p:cNvSpPr>
          <p:nvPr/>
        </p:nvSpPr>
        <p:spPr bwMode="auto">
          <a:xfrm>
            <a:off x="2124075" y="4292600"/>
            <a:ext cx="403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INCOORDINAZIONE MOTORIA</a:t>
            </a:r>
          </a:p>
        </p:txBody>
      </p:sp>
      <p:sp>
        <p:nvSpPr>
          <p:cNvPr id="50188" name="Text Box 37"/>
          <p:cNvSpPr txBox="1">
            <a:spLocks noChangeArrowheads="1"/>
          </p:cNvSpPr>
          <p:nvPr/>
        </p:nvSpPr>
        <p:spPr bwMode="auto">
          <a:xfrm>
            <a:off x="2116138" y="4687888"/>
            <a:ext cx="406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PARESI-ATASSIA TRENO POST.</a:t>
            </a:r>
          </a:p>
        </p:txBody>
      </p:sp>
      <p:sp>
        <p:nvSpPr>
          <p:cNvPr id="50189" name="Text Box 38"/>
          <p:cNvSpPr txBox="1">
            <a:spLocks noChangeArrowheads="1"/>
          </p:cNvSpPr>
          <p:nvPr/>
        </p:nvSpPr>
        <p:spPr bwMode="auto">
          <a:xfrm>
            <a:off x="3387725" y="5119688"/>
            <a:ext cx="1541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DECUBITO</a:t>
            </a:r>
          </a:p>
        </p:txBody>
      </p:sp>
      <p:sp>
        <p:nvSpPr>
          <p:cNvPr id="50190" name="Text Box 39"/>
          <p:cNvSpPr txBox="1">
            <a:spLocks noChangeArrowheads="1"/>
          </p:cNvSpPr>
          <p:nvPr/>
        </p:nvSpPr>
        <p:spPr bwMode="auto">
          <a:xfrm>
            <a:off x="2303463" y="5480050"/>
            <a:ext cx="3776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ATONIA VESCICA URINARIA</a:t>
            </a:r>
          </a:p>
        </p:txBody>
      </p:sp>
      <p:sp>
        <p:nvSpPr>
          <p:cNvPr id="50191" name="Text Box 40"/>
          <p:cNvSpPr txBox="1">
            <a:spLocks noChangeArrowheads="1"/>
          </p:cNvSpPr>
          <p:nvPr/>
        </p:nvSpPr>
        <p:spPr bwMode="auto">
          <a:xfrm>
            <a:off x="6269038" y="5480050"/>
            <a:ext cx="219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INCONTINENZA</a:t>
            </a:r>
          </a:p>
        </p:txBody>
      </p:sp>
      <p:sp>
        <p:nvSpPr>
          <p:cNvPr id="50192" name="Text Box 41"/>
          <p:cNvSpPr txBox="1">
            <a:spLocks noChangeArrowheads="1"/>
          </p:cNvSpPr>
          <p:nvPr/>
        </p:nvSpPr>
        <p:spPr bwMode="auto">
          <a:xfrm>
            <a:off x="2727325" y="5876925"/>
            <a:ext cx="294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DEFICIT SENSORIALE</a:t>
            </a:r>
          </a:p>
        </p:txBody>
      </p:sp>
      <p:sp>
        <p:nvSpPr>
          <p:cNvPr id="50193" name="Line 42"/>
          <p:cNvSpPr>
            <a:spLocks noChangeShapeType="1"/>
          </p:cNvSpPr>
          <p:nvPr/>
        </p:nvSpPr>
        <p:spPr bwMode="auto">
          <a:xfrm>
            <a:off x="5695950" y="5848350"/>
            <a:ext cx="936625" cy="0"/>
          </a:xfrm>
          <a:prstGeom prst="line">
            <a:avLst/>
          </a:prstGeom>
          <a:noFill/>
          <a:ln w="349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194" name="Text Box 43"/>
          <p:cNvSpPr txBox="1">
            <a:spLocks noChangeArrowheads="1"/>
          </p:cNvSpPr>
          <p:nvPr/>
        </p:nvSpPr>
        <p:spPr bwMode="auto">
          <a:xfrm>
            <a:off x="3263900" y="6280150"/>
            <a:ext cx="1831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EDEMA ARTI</a:t>
            </a:r>
          </a:p>
        </p:txBody>
      </p:sp>
      <p:sp>
        <p:nvSpPr>
          <p:cNvPr id="50195" name="Rectangle 44"/>
          <p:cNvSpPr>
            <a:spLocks noChangeArrowheads="1"/>
          </p:cNvSpPr>
          <p:nvPr/>
        </p:nvSpPr>
        <p:spPr bwMode="auto">
          <a:xfrm>
            <a:off x="1979613" y="4292600"/>
            <a:ext cx="6480175" cy="2376488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6" name="Text Box 35"/>
          <p:cNvSpPr txBox="1">
            <a:spLocks noChangeArrowheads="1"/>
          </p:cNvSpPr>
          <p:nvPr/>
        </p:nvSpPr>
        <p:spPr bwMode="auto">
          <a:xfrm>
            <a:off x="495300" y="1382713"/>
            <a:ext cx="7677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MAGGIORE SENSIBILITA’ DI ALCUNE RAZZE E DI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SOGGETTI ETA’&gt; 3 ANNI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611188" y="908050"/>
            <a:ext cx="3960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 i="1">
                <a:solidFill>
                  <a:srgbClr val="A50021"/>
                </a:solidFill>
              </a:rPr>
              <a:t>Herpesviridae</a:t>
            </a:r>
          </a:p>
        </p:txBody>
      </p:sp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3348038" y="2492375"/>
            <a:ext cx="508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ENZIMI VIRALI COINVOLTI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NEL MEABOLISMO DELL’ACIDO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NUCLEICO E MATURAZIONE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DELLE PROTEINE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504950" y="1628775"/>
            <a:ext cx="6162675" cy="57943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CARATTERISICHE GENERALI</a:t>
            </a:r>
          </a:p>
        </p:txBody>
      </p:sp>
      <p:sp>
        <p:nvSpPr>
          <p:cNvPr id="5129" name="Text Box 19"/>
          <p:cNvSpPr txBox="1">
            <a:spLocks noChangeArrowheads="1"/>
          </p:cNvSpPr>
          <p:nvPr/>
        </p:nvSpPr>
        <p:spPr bwMode="auto">
          <a:xfrm>
            <a:off x="3394075" y="4149725"/>
            <a:ext cx="5499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SINTESI GENOMA E FORMAZIONE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DEL CAPSIDE NEL NUCLEO</a:t>
            </a: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3352800" y="5084763"/>
            <a:ext cx="5611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INFEZIONE PRODUTTIVA SEGUITA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GENERALMENTE DA MORTE CELL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720725" y="6092825"/>
            <a:ext cx="770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CAPACITA’ DI INSTAURARE INFEZIONI LATENTI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737683" y="344993"/>
            <a:ext cx="8137525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POLMONITE VASCULOTROPICA</a:t>
            </a:r>
          </a:p>
        </p:txBody>
      </p:sp>
      <p:sp>
        <p:nvSpPr>
          <p:cNvPr id="52229" name="Text Box 8"/>
          <p:cNvSpPr txBox="1">
            <a:spLocks noChangeArrowheads="1"/>
          </p:cNvSpPr>
          <p:nvPr/>
        </p:nvSpPr>
        <p:spPr bwMode="auto">
          <a:xfrm>
            <a:off x="2700338" y="2779713"/>
            <a:ext cx="1684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TARGET</a:t>
            </a:r>
          </a:p>
        </p:txBody>
      </p:sp>
      <p:sp>
        <p:nvSpPr>
          <p:cNvPr id="52230" name="WordArt 19"/>
          <p:cNvSpPr>
            <a:spLocks noChangeArrowheads="1" noChangeShapeType="1" noTextEdit="1"/>
          </p:cNvSpPr>
          <p:nvPr/>
        </p:nvSpPr>
        <p:spPr bwMode="auto">
          <a:xfrm>
            <a:off x="4211638" y="1916113"/>
            <a:ext cx="33432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GIOVANI SOGGETTI</a:t>
            </a:r>
          </a:p>
        </p:txBody>
      </p:sp>
      <p:sp>
        <p:nvSpPr>
          <p:cNvPr id="52231" name="AutoShape 24"/>
          <p:cNvSpPr>
            <a:spLocks noChangeArrowheads="1"/>
          </p:cNvSpPr>
          <p:nvPr/>
        </p:nvSpPr>
        <p:spPr bwMode="auto">
          <a:xfrm>
            <a:off x="755650" y="3211513"/>
            <a:ext cx="5257800" cy="288925"/>
          </a:xfrm>
          <a:prstGeom prst="rightArrow">
            <a:avLst>
              <a:gd name="adj1" fmla="val 50000"/>
              <a:gd name="adj2" fmla="val 454945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2" name="Text Box 25"/>
          <p:cNvSpPr txBox="1">
            <a:spLocks noChangeArrowheads="1"/>
          </p:cNvSpPr>
          <p:nvPr/>
        </p:nvSpPr>
        <p:spPr bwMode="auto">
          <a:xfrm>
            <a:off x="1547813" y="1268413"/>
            <a:ext cx="681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+++ </a:t>
            </a:r>
          </a:p>
        </p:txBody>
      </p:sp>
      <p:grpSp>
        <p:nvGrpSpPr>
          <p:cNvPr id="52233" name="Group 26"/>
          <p:cNvGrpSpPr>
            <a:grpSpLocks/>
          </p:cNvGrpSpPr>
          <p:nvPr/>
        </p:nvGrpSpPr>
        <p:grpSpPr bwMode="auto">
          <a:xfrm>
            <a:off x="2359025" y="1268413"/>
            <a:ext cx="1801813" cy="935037"/>
            <a:chOff x="158" y="935"/>
            <a:chExt cx="1135" cy="589"/>
          </a:xfrm>
        </p:grpSpPr>
        <p:sp>
          <p:nvSpPr>
            <p:cNvPr id="52240" name="Text Box 27"/>
            <p:cNvSpPr txBox="1">
              <a:spLocks noChangeArrowheads="1"/>
            </p:cNvSpPr>
            <p:nvPr/>
          </p:nvSpPr>
          <p:spPr bwMode="auto">
            <a:xfrm>
              <a:off x="204" y="1025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b="1">
                  <a:solidFill>
                    <a:srgbClr val="800000"/>
                  </a:solidFill>
                </a:rPr>
                <a:t>EHV-1</a:t>
              </a:r>
            </a:p>
          </p:txBody>
        </p:sp>
        <p:sp>
          <p:nvSpPr>
            <p:cNvPr id="52241" name="Oval 28"/>
            <p:cNvSpPr>
              <a:spLocks noChangeArrowheads="1"/>
            </p:cNvSpPr>
            <p:nvPr/>
          </p:nvSpPr>
          <p:spPr bwMode="auto">
            <a:xfrm>
              <a:off x="158" y="935"/>
              <a:ext cx="1134" cy="589"/>
            </a:xfrm>
            <a:prstGeom prst="ellips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52234" name="Text Box 29"/>
          <p:cNvSpPr txBox="1">
            <a:spLocks noChangeArrowheads="1"/>
          </p:cNvSpPr>
          <p:nvPr/>
        </p:nvSpPr>
        <p:spPr bwMode="auto">
          <a:xfrm>
            <a:off x="5410200" y="2824163"/>
            <a:ext cx="2871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ENDOTELIO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POLMONARE</a:t>
            </a:r>
          </a:p>
        </p:txBody>
      </p:sp>
      <p:pic>
        <p:nvPicPr>
          <p:cNvPr id="52235" name="Picture 30" descr="down.gif - (0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276475"/>
            <a:ext cx="4079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6" name="Text Box 31"/>
          <p:cNvSpPr txBox="1">
            <a:spLocks noChangeArrowheads="1"/>
          </p:cNvSpPr>
          <p:nvPr/>
        </p:nvSpPr>
        <p:spPr bwMode="auto">
          <a:xfrm>
            <a:off x="107950" y="3989388"/>
            <a:ext cx="3744913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QUADRO CLINICO</a:t>
            </a:r>
          </a:p>
        </p:txBody>
      </p:sp>
      <p:sp>
        <p:nvSpPr>
          <p:cNvPr id="52237" name="Text Box 32"/>
          <p:cNvSpPr txBox="1">
            <a:spLocks noChangeArrowheads="1"/>
          </p:cNvSpPr>
          <p:nvPr/>
        </p:nvSpPr>
        <p:spPr bwMode="auto">
          <a:xfrm>
            <a:off x="2608263" y="4503738"/>
            <a:ext cx="6224587" cy="495300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GRAVE INSUFFICIENZA RESPIRATORIA</a:t>
            </a:r>
          </a:p>
        </p:txBody>
      </p:sp>
      <p:sp>
        <p:nvSpPr>
          <p:cNvPr id="52238" name="Text Box 33"/>
          <p:cNvSpPr txBox="1">
            <a:spLocks noChangeArrowheads="1"/>
          </p:cNvSpPr>
          <p:nvPr/>
        </p:nvSpPr>
        <p:spPr bwMode="auto">
          <a:xfrm>
            <a:off x="5829300" y="5157788"/>
            <a:ext cx="2160588" cy="519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LESIONI </a:t>
            </a:r>
          </a:p>
        </p:txBody>
      </p:sp>
      <p:sp>
        <p:nvSpPr>
          <p:cNvPr id="52239" name="Text Box 34"/>
          <p:cNvSpPr txBox="1">
            <a:spLocks noChangeArrowheads="1"/>
          </p:cNvSpPr>
          <p:nvPr/>
        </p:nvSpPr>
        <p:spPr bwMode="auto">
          <a:xfrm>
            <a:off x="1403350" y="5670550"/>
            <a:ext cx="5289550" cy="495300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VASCULITE-EMORRAGIE-EDEMA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4359281" y="307577"/>
            <a:ext cx="3843325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IMMUNITA’</a:t>
            </a:r>
          </a:p>
        </p:txBody>
      </p:sp>
      <p:sp>
        <p:nvSpPr>
          <p:cNvPr id="53253" name="Text Box 14"/>
          <p:cNvSpPr txBox="1">
            <a:spLocks noChangeArrowheads="1"/>
          </p:cNvSpPr>
          <p:nvPr/>
        </p:nvSpPr>
        <p:spPr bwMode="auto">
          <a:xfrm>
            <a:off x="4592638" y="1268413"/>
            <a:ext cx="323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3600" b="1"/>
              <a:t>PROTEZIONE</a:t>
            </a:r>
          </a:p>
        </p:txBody>
      </p:sp>
      <p:sp>
        <p:nvSpPr>
          <p:cNvPr id="53254" name="WordArt 22" descr="Carta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3121025" cy="1127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BREVE DURATA</a:t>
            </a:r>
          </a:p>
        </p:txBody>
      </p:sp>
      <p:sp>
        <p:nvSpPr>
          <p:cNvPr id="53255" name="WordArt 23" descr="Carta"/>
          <p:cNvSpPr>
            <a:spLocks noChangeArrowheads="1" noChangeShapeType="1" noTextEdit="1"/>
          </p:cNvSpPr>
          <p:nvPr/>
        </p:nvSpPr>
        <p:spPr bwMode="auto">
          <a:xfrm>
            <a:off x="3492500" y="2133600"/>
            <a:ext cx="2159000" cy="14716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8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it-IT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SI'</a:t>
            </a:r>
          </a:p>
        </p:txBody>
      </p:sp>
      <p:sp>
        <p:nvSpPr>
          <p:cNvPr id="53256" name="WordArt 25" descr="Carta"/>
          <p:cNvSpPr>
            <a:spLocks noChangeArrowheads="1" noChangeShapeType="1" noTextEdit="1"/>
          </p:cNvSpPr>
          <p:nvPr/>
        </p:nvSpPr>
        <p:spPr bwMode="auto">
          <a:xfrm>
            <a:off x="6661150" y="2060575"/>
            <a:ext cx="2159000" cy="14716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8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NO</a:t>
            </a:r>
          </a:p>
        </p:txBody>
      </p:sp>
      <p:sp>
        <p:nvSpPr>
          <p:cNvPr id="53257" name="AutoShape 26"/>
          <p:cNvSpPr>
            <a:spLocks noChangeArrowheads="1"/>
          </p:cNvSpPr>
          <p:nvPr/>
        </p:nvSpPr>
        <p:spPr bwMode="auto">
          <a:xfrm rot="3744883">
            <a:off x="4391819" y="2312194"/>
            <a:ext cx="287337" cy="2232025"/>
          </a:xfrm>
          <a:prstGeom prst="downArrow">
            <a:avLst>
              <a:gd name="adj1" fmla="val 50000"/>
              <a:gd name="adj2" fmla="val 194199"/>
            </a:avLst>
          </a:prstGeom>
          <a:solidFill>
            <a:srgbClr val="99CCFF"/>
          </a:solidFill>
          <a:ln>
            <a:noFill/>
          </a:ln>
          <a:effectLst>
            <a:outerShdw dist="35921" dir="2700000" algn="ctr" rotWithShape="0">
              <a:srgbClr val="008000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8" name="AutoShape 27"/>
          <p:cNvSpPr>
            <a:spLocks noChangeArrowheads="1"/>
          </p:cNvSpPr>
          <p:nvPr/>
        </p:nvSpPr>
        <p:spPr bwMode="auto">
          <a:xfrm rot="3744883">
            <a:off x="7560469" y="2240756"/>
            <a:ext cx="287338" cy="2232025"/>
          </a:xfrm>
          <a:prstGeom prst="downArrow">
            <a:avLst>
              <a:gd name="adj1" fmla="val 50000"/>
              <a:gd name="adj2" fmla="val 194199"/>
            </a:avLst>
          </a:prstGeom>
          <a:solidFill>
            <a:srgbClr val="99CCFF"/>
          </a:solidFill>
          <a:ln>
            <a:noFill/>
          </a:ln>
          <a:effectLst>
            <a:outerShdw dist="35921" dir="2700000" algn="ctr" rotWithShape="0">
              <a:srgbClr val="008000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9" name="Text Box 28"/>
          <p:cNvSpPr txBox="1">
            <a:spLocks noChangeArrowheads="1"/>
          </p:cNvSpPr>
          <p:nvPr/>
        </p:nvSpPr>
        <p:spPr bwMode="auto">
          <a:xfrm>
            <a:off x="915988" y="3933825"/>
            <a:ext cx="3584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FORMA CLINICA</a:t>
            </a:r>
          </a:p>
        </p:txBody>
      </p:sp>
      <p:sp>
        <p:nvSpPr>
          <p:cNvPr id="53260" name="Text Box 29"/>
          <p:cNvSpPr txBox="1">
            <a:spLocks noChangeArrowheads="1"/>
          </p:cNvSpPr>
          <p:nvPr/>
        </p:nvSpPr>
        <p:spPr bwMode="auto">
          <a:xfrm>
            <a:off x="5068888" y="4005263"/>
            <a:ext cx="3608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DA REINFEZIONI</a:t>
            </a:r>
          </a:p>
        </p:txBody>
      </p:sp>
      <p:sp>
        <p:nvSpPr>
          <p:cNvPr id="53261" name="Text Box 30"/>
          <p:cNvSpPr txBox="1">
            <a:spLocks noChangeArrowheads="1"/>
          </p:cNvSpPr>
          <p:nvPr/>
        </p:nvSpPr>
        <p:spPr bwMode="auto">
          <a:xfrm>
            <a:off x="5846763" y="4471988"/>
            <a:ext cx="2038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GIA’ DOPO 4 M</a:t>
            </a:r>
          </a:p>
        </p:txBody>
      </p:sp>
      <p:sp>
        <p:nvSpPr>
          <p:cNvPr id="53262" name="Text Box 31"/>
          <p:cNvSpPr txBox="1">
            <a:spLocks noChangeArrowheads="1"/>
          </p:cNvSpPr>
          <p:nvPr/>
        </p:nvSpPr>
        <p:spPr bwMode="auto">
          <a:xfrm>
            <a:off x="611188" y="5451475"/>
            <a:ext cx="3600450" cy="6413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3600" b="1"/>
              <a:t>DOPO ABORTO</a:t>
            </a:r>
          </a:p>
        </p:txBody>
      </p:sp>
      <p:sp>
        <p:nvSpPr>
          <p:cNvPr id="53263" name="Text Box 32"/>
          <p:cNvSpPr txBox="1">
            <a:spLocks noChangeArrowheads="1"/>
          </p:cNvSpPr>
          <p:nvPr/>
        </p:nvSpPr>
        <p:spPr bwMode="auto">
          <a:xfrm>
            <a:off x="5024438" y="5564188"/>
            <a:ext cx="2513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+ DURATURA</a:t>
            </a:r>
          </a:p>
        </p:txBody>
      </p:sp>
      <p:sp>
        <p:nvSpPr>
          <p:cNvPr id="53264" name="AutoShape 33"/>
          <p:cNvSpPr>
            <a:spLocks noChangeArrowheads="1"/>
          </p:cNvSpPr>
          <p:nvPr/>
        </p:nvSpPr>
        <p:spPr bwMode="auto">
          <a:xfrm>
            <a:off x="2484438" y="6092825"/>
            <a:ext cx="5257800" cy="288925"/>
          </a:xfrm>
          <a:prstGeom prst="rightArrow">
            <a:avLst>
              <a:gd name="adj1" fmla="val 50000"/>
              <a:gd name="adj2" fmla="val 454945"/>
            </a:avLst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6"/>
          <p:cNvSpPr txBox="1">
            <a:spLocks noChangeArrowheads="1"/>
          </p:cNvSpPr>
          <p:nvPr/>
        </p:nvSpPr>
        <p:spPr bwMode="auto">
          <a:xfrm>
            <a:off x="3635375" y="384399"/>
            <a:ext cx="446501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IMMUNITA’</a:t>
            </a:r>
          </a:p>
        </p:txBody>
      </p: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4356100" y="1412875"/>
            <a:ext cx="3157538" cy="519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AC COLOSTRALI</a:t>
            </a:r>
          </a:p>
        </p:txBody>
      </p:sp>
      <p:sp>
        <p:nvSpPr>
          <p:cNvPr id="54278" name="Text Box 16"/>
          <p:cNvSpPr txBox="1">
            <a:spLocks noChangeArrowheads="1"/>
          </p:cNvSpPr>
          <p:nvPr/>
        </p:nvSpPr>
        <p:spPr bwMode="auto">
          <a:xfrm>
            <a:off x="468313" y="3429000"/>
            <a:ext cx="4278312" cy="595313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IMMUNITA’ UMORALE</a:t>
            </a:r>
          </a:p>
        </p:txBody>
      </p:sp>
      <p:sp>
        <p:nvSpPr>
          <p:cNvPr id="54280" name="Text Box 15"/>
          <p:cNvSpPr txBox="1">
            <a:spLocks noChangeArrowheads="1"/>
          </p:cNvSpPr>
          <p:nvPr/>
        </p:nvSpPr>
        <p:spPr bwMode="auto">
          <a:xfrm>
            <a:off x="3563938" y="981075"/>
            <a:ext cx="167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PULEDRO</a:t>
            </a:r>
          </a:p>
        </p:txBody>
      </p:sp>
      <p:sp>
        <p:nvSpPr>
          <p:cNvPr id="54281" name="WordArt 20"/>
          <p:cNvSpPr>
            <a:spLocks noChangeArrowheads="1" noChangeShapeType="1" noTextEdit="1"/>
          </p:cNvSpPr>
          <p:nvPr/>
        </p:nvSpPr>
        <p:spPr bwMode="auto">
          <a:xfrm>
            <a:off x="5292725" y="2133600"/>
            <a:ext cx="1466850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t-IT" sz="3600" b="1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180 GG</a:t>
            </a:r>
          </a:p>
        </p:txBody>
      </p:sp>
      <p:sp>
        <p:nvSpPr>
          <p:cNvPr id="54282" name="Text Box 21"/>
          <p:cNvSpPr txBox="1">
            <a:spLocks noChangeArrowheads="1"/>
          </p:cNvSpPr>
          <p:nvPr/>
        </p:nvSpPr>
        <p:spPr bwMode="auto">
          <a:xfrm>
            <a:off x="4787900" y="3384550"/>
            <a:ext cx="187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RELATIVA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PROTEZIONE</a:t>
            </a:r>
          </a:p>
        </p:txBody>
      </p:sp>
      <p:sp>
        <p:nvSpPr>
          <p:cNvPr id="54283" name="Text Box 22"/>
          <p:cNvSpPr txBox="1">
            <a:spLocks noChangeArrowheads="1"/>
          </p:cNvSpPr>
          <p:nvPr/>
        </p:nvSpPr>
        <p:spPr bwMode="auto">
          <a:xfrm>
            <a:off x="395288" y="4221163"/>
            <a:ext cx="530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ANCHE IN PRESENZA DI ALTI TITOLI AC</a:t>
            </a:r>
          </a:p>
        </p:txBody>
      </p:sp>
      <p:grpSp>
        <p:nvGrpSpPr>
          <p:cNvPr id="54284" name="Group 32"/>
          <p:cNvGrpSpPr>
            <a:grpSpLocks/>
          </p:cNvGrpSpPr>
          <p:nvPr/>
        </p:nvGrpSpPr>
        <p:grpSpPr bwMode="auto">
          <a:xfrm>
            <a:off x="5651500" y="3992563"/>
            <a:ext cx="2965450" cy="863600"/>
            <a:chOff x="3827" y="2568"/>
            <a:chExt cx="1868" cy="544"/>
          </a:xfrm>
        </p:grpSpPr>
        <p:sp>
          <p:nvSpPr>
            <p:cNvPr id="54289" name="Oval 24"/>
            <p:cNvSpPr>
              <a:spLocks noChangeArrowheads="1"/>
            </p:cNvSpPr>
            <p:nvPr/>
          </p:nvSpPr>
          <p:spPr bwMode="auto">
            <a:xfrm>
              <a:off x="3827" y="2568"/>
              <a:ext cx="1868" cy="544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4290" name="Text Box 23"/>
            <p:cNvSpPr txBox="1">
              <a:spLocks noChangeArrowheads="1"/>
            </p:cNvSpPr>
            <p:nvPr/>
          </p:nvSpPr>
          <p:spPr bwMode="auto">
            <a:xfrm>
              <a:off x="3923" y="2648"/>
              <a:ext cx="177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000" b="1"/>
                <a:t>POSSIBILE VIREMIA 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2000" b="1"/>
                <a:t>E SEQUELE</a:t>
              </a:r>
            </a:p>
          </p:txBody>
        </p:sp>
      </p:grpSp>
      <p:sp>
        <p:nvSpPr>
          <p:cNvPr id="54285" name="Text Box 33"/>
          <p:cNvSpPr txBox="1">
            <a:spLocks noChangeArrowheads="1"/>
          </p:cNvSpPr>
          <p:nvPr/>
        </p:nvSpPr>
        <p:spPr bwMode="auto">
          <a:xfrm>
            <a:off x="539750" y="5010150"/>
            <a:ext cx="799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b="1"/>
              <a:t>PROBABILE RUOLO PREDOMINANTE</a:t>
            </a:r>
          </a:p>
        </p:txBody>
      </p:sp>
      <p:sp>
        <p:nvSpPr>
          <p:cNvPr id="54286" name="Text Box 34"/>
          <p:cNvSpPr txBox="1">
            <a:spLocks noChangeArrowheads="1"/>
          </p:cNvSpPr>
          <p:nvPr/>
        </p:nvSpPr>
        <p:spPr bwMode="auto">
          <a:xfrm>
            <a:off x="3490913" y="5929313"/>
            <a:ext cx="2878137" cy="595312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IgA MUCOSALI</a:t>
            </a:r>
          </a:p>
        </p:txBody>
      </p:sp>
      <p:sp>
        <p:nvSpPr>
          <p:cNvPr id="54287" name="Text Box 35"/>
          <p:cNvSpPr txBox="1">
            <a:spLocks noChangeArrowheads="1"/>
          </p:cNvSpPr>
          <p:nvPr/>
        </p:nvSpPr>
        <p:spPr bwMode="auto">
          <a:xfrm>
            <a:off x="250825" y="5661025"/>
            <a:ext cx="2936875" cy="1022350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LINFOCITI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T CITOTOSSICI</a:t>
            </a:r>
          </a:p>
        </p:txBody>
      </p:sp>
      <p:sp>
        <p:nvSpPr>
          <p:cNvPr id="54288" name="Text Box 36"/>
          <p:cNvSpPr txBox="1">
            <a:spLocks noChangeArrowheads="1"/>
          </p:cNvSpPr>
          <p:nvPr/>
        </p:nvSpPr>
        <p:spPr bwMode="auto">
          <a:xfrm>
            <a:off x="6396038" y="5734050"/>
            <a:ext cx="24241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NO VACCINI CHE 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STIMOLINO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 IMM. MUCOSALE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3563888" y="387911"/>
            <a:ext cx="3888953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1211263" y="1147763"/>
            <a:ext cx="3735387" cy="457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SINTOMI RESPIRATORI</a:t>
            </a:r>
          </a:p>
        </p:txBody>
      </p:sp>
      <p:sp>
        <p:nvSpPr>
          <p:cNvPr id="55302" name="Text Box 18"/>
          <p:cNvSpPr txBox="1">
            <a:spLocks noChangeArrowheads="1"/>
          </p:cNvSpPr>
          <p:nvPr/>
        </p:nvSpPr>
        <p:spPr bwMode="auto">
          <a:xfrm>
            <a:off x="1839913" y="2887663"/>
            <a:ext cx="4768850" cy="717550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3600" b="1"/>
              <a:t>ESAMI VIROLOGICI</a:t>
            </a:r>
          </a:p>
        </p:txBody>
      </p:sp>
      <p:sp>
        <p:nvSpPr>
          <p:cNvPr id="55303" name="Text Box 20"/>
          <p:cNvSpPr txBox="1">
            <a:spLocks noChangeArrowheads="1"/>
          </p:cNvSpPr>
          <p:nvPr/>
        </p:nvSpPr>
        <p:spPr bwMode="auto">
          <a:xfrm>
            <a:off x="3419475" y="1628775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INFLUENZA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ARTERITE</a:t>
            </a:r>
          </a:p>
        </p:txBody>
      </p:sp>
      <p:sp>
        <p:nvSpPr>
          <p:cNvPr id="55305" name="WordArt 22"/>
          <p:cNvSpPr>
            <a:spLocks noChangeArrowheads="1" noChangeShapeType="1" noTextEdit="1"/>
          </p:cNvSpPr>
          <p:nvPr/>
        </p:nvSpPr>
        <p:spPr bwMode="auto">
          <a:xfrm>
            <a:off x="28575" y="1762125"/>
            <a:ext cx="324802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INDIFFERENZIABILI</a:t>
            </a:r>
          </a:p>
        </p:txBody>
      </p:sp>
      <p:sp>
        <p:nvSpPr>
          <p:cNvPr id="55306" name="Rectangle 25"/>
          <p:cNvSpPr>
            <a:spLocks noChangeArrowheads="1"/>
          </p:cNvSpPr>
          <p:nvPr/>
        </p:nvSpPr>
        <p:spPr bwMode="auto">
          <a:xfrm>
            <a:off x="92075" y="21939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55308" name="Text Box 37"/>
          <p:cNvSpPr txBox="1">
            <a:spLocks noChangeArrowheads="1"/>
          </p:cNvSpPr>
          <p:nvPr/>
        </p:nvSpPr>
        <p:spPr bwMode="auto">
          <a:xfrm>
            <a:off x="2825750" y="4052888"/>
            <a:ext cx="2949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800" b="1"/>
              <a:t>ISOLAMENTO</a:t>
            </a:r>
          </a:p>
        </p:txBody>
      </p:sp>
      <p:sp>
        <p:nvSpPr>
          <p:cNvPr id="55309" name="Text Box 39"/>
          <p:cNvSpPr txBox="1">
            <a:spLocks noChangeArrowheads="1"/>
          </p:cNvSpPr>
          <p:nvPr/>
        </p:nvSpPr>
        <p:spPr bwMode="auto">
          <a:xfrm>
            <a:off x="2801938" y="4941888"/>
            <a:ext cx="3538537" cy="3968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TAMPONI NASO-FARINGEI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3960218" y="400051"/>
            <a:ext cx="3816945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56325" name="Rectangle 12"/>
          <p:cNvSpPr>
            <a:spLocks noChangeArrowheads="1"/>
          </p:cNvSpPr>
          <p:nvPr/>
        </p:nvSpPr>
        <p:spPr bwMode="auto">
          <a:xfrm>
            <a:off x="92075" y="21939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56326" name="Text Box 15"/>
          <p:cNvSpPr txBox="1">
            <a:spLocks noChangeArrowheads="1"/>
          </p:cNvSpPr>
          <p:nvPr/>
        </p:nvSpPr>
        <p:spPr bwMode="auto">
          <a:xfrm>
            <a:off x="250825" y="1125538"/>
            <a:ext cx="4494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800" b="1"/>
              <a:t>RICERCA DNA VIRALE</a:t>
            </a:r>
          </a:p>
        </p:txBody>
      </p:sp>
      <p:sp>
        <p:nvSpPr>
          <p:cNvPr id="56328" name="Text Box 20"/>
          <p:cNvSpPr txBox="1">
            <a:spLocks noChangeArrowheads="1"/>
          </p:cNvSpPr>
          <p:nvPr/>
        </p:nvSpPr>
        <p:spPr bwMode="auto">
          <a:xfrm>
            <a:off x="2124075" y="1863725"/>
            <a:ext cx="1227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4000" b="1">
                <a:solidFill>
                  <a:schemeClr val="accent2"/>
                </a:solidFill>
              </a:rPr>
              <a:t>PCR</a:t>
            </a:r>
          </a:p>
        </p:txBody>
      </p:sp>
      <p:sp>
        <p:nvSpPr>
          <p:cNvPr id="56329" name="Text Box 21"/>
          <p:cNvSpPr txBox="1">
            <a:spLocks noChangeArrowheads="1"/>
          </p:cNvSpPr>
          <p:nvPr/>
        </p:nvSpPr>
        <p:spPr bwMode="auto">
          <a:xfrm>
            <a:off x="1452400" y="2790825"/>
            <a:ext cx="22990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 dirty="0" smtClean="0"/>
              <a:t>DIFFERENZIALE</a:t>
            </a:r>
            <a:endParaRPr lang="it-IT" altLang="it-IT" sz="2000" b="1" dirty="0"/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 dirty="0"/>
              <a:t>EHV-1/EHV-4</a:t>
            </a:r>
          </a:p>
        </p:txBody>
      </p:sp>
      <p:sp>
        <p:nvSpPr>
          <p:cNvPr id="56330" name="Text Box 22"/>
          <p:cNvSpPr txBox="1">
            <a:spLocks noChangeArrowheads="1"/>
          </p:cNvSpPr>
          <p:nvPr/>
        </p:nvSpPr>
        <p:spPr bwMode="auto">
          <a:xfrm>
            <a:off x="611188" y="5426075"/>
            <a:ext cx="38798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3600" b="1">
                <a:solidFill>
                  <a:schemeClr val="accent2"/>
                </a:solidFill>
              </a:rPr>
              <a:t>REAL-TIME PCR</a:t>
            </a:r>
          </a:p>
        </p:txBody>
      </p:sp>
      <p:sp>
        <p:nvSpPr>
          <p:cNvPr id="56332" name="Text Box 24"/>
          <p:cNvSpPr txBox="1">
            <a:spLocks noChangeArrowheads="1"/>
          </p:cNvSpPr>
          <p:nvPr/>
        </p:nvSpPr>
        <p:spPr bwMode="auto">
          <a:xfrm>
            <a:off x="2760663" y="6237288"/>
            <a:ext cx="1811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i="1"/>
              <a:t>Elia et al., 2005</a:t>
            </a:r>
          </a:p>
        </p:txBody>
      </p:sp>
      <p:sp>
        <p:nvSpPr>
          <p:cNvPr id="56333" name="Text Box 27"/>
          <p:cNvSpPr txBox="1">
            <a:spLocks noChangeArrowheads="1"/>
          </p:cNvSpPr>
          <p:nvPr/>
        </p:nvSpPr>
        <p:spPr bwMode="auto">
          <a:xfrm>
            <a:off x="5292725" y="1628775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>
                <a:solidFill>
                  <a:schemeClr val="bg1"/>
                </a:solidFill>
              </a:rPr>
              <a:t>PCR</a:t>
            </a:r>
          </a:p>
        </p:txBody>
      </p:sp>
      <p:sp>
        <p:nvSpPr>
          <p:cNvPr id="56334" name="Text Box 28"/>
          <p:cNvSpPr txBox="1">
            <a:spLocks noChangeArrowheads="1"/>
          </p:cNvSpPr>
          <p:nvPr/>
        </p:nvSpPr>
        <p:spPr bwMode="auto">
          <a:xfrm>
            <a:off x="6707188" y="1628775"/>
            <a:ext cx="933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>
                <a:solidFill>
                  <a:schemeClr val="bg1"/>
                </a:solidFill>
              </a:rPr>
              <a:t>n-PCR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3635375" y="312391"/>
            <a:ext cx="4176713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2916238" y="1363663"/>
            <a:ext cx="1504950" cy="457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ABORTO</a:t>
            </a: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1774825" y="4076700"/>
            <a:ext cx="3765550" cy="595313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ESAMI VIROLOGICI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4583113" y="1341438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INFLUENZA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ARTERITE</a:t>
            </a:r>
          </a:p>
        </p:txBody>
      </p:sp>
      <p:sp>
        <p:nvSpPr>
          <p:cNvPr id="57353" name="Text Box 23"/>
          <p:cNvSpPr txBox="1">
            <a:spLocks noChangeArrowheads="1"/>
          </p:cNvSpPr>
          <p:nvPr/>
        </p:nvSpPr>
        <p:spPr bwMode="auto">
          <a:xfrm>
            <a:off x="1558925" y="2276475"/>
            <a:ext cx="6253163" cy="595313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REPERTI ANATOMO-PATOLOGICI</a:t>
            </a:r>
          </a:p>
        </p:txBody>
      </p:sp>
      <p:sp>
        <p:nvSpPr>
          <p:cNvPr id="57354" name="Text Box 24"/>
          <p:cNvSpPr txBox="1">
            <a:spLocks noChangeArrowheads="1"/>
          </p:cNvSpPr>
          <p:nvPr/>
        </p:nvSpPr>
        <p:spPr bwMode="auto">
          <a:xfrm>
            <a:off x="1919288" y="3140075"/>
            <a:ext cx="3686175" cy="595313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ESAMI ISTOLOGICI</a:t>
            </a:r>
          </a:p>
        </p:txBody>
      </p:sp>
      <p:sp>
        <p:nvSpPr>
          <p:cNvPr id="57355" name="Text Box 25"/>
          <p:cNvSpPr txBox="1">
            <a:spLocks noChangeArrowheads="1"/>
          </p:cNvSpPr>
          <p:nvPr/>
        </p:nvSpPr>
        <p:spPr bwMode="auto">
          <a:xfrm>
            <a:off x="1735138" y="4843463"/>
            <a:ext cx="255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400" b="1"/>
              <a:t>ISOLAMENTO</a:t>
            </a:r>
          </a:p>
        </p:txBody>
      </p:sp>
      <p:sp>
        <p:nvSpPr>
          <p:cNvPr id="57356" name="Text Box 26"/>
          <p:cNvSpPr txBox="1">
            <a:spLocks noChangeArrowheads="1"/>
          </p:cNvSpPr>
          <p:nvPr/>
        </p:nvSpPr>
        <p:spPr bwMode="auto">
          <a:xfrm>
            <a:off x="1703388" y="5419725"/>
            <a:ext cx="388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400" b="1"/>
              <a:t>RICERCA DNA VIRALE</a:t>
            </a:r>
          </a:p>
        </p:txBody>
      </p:sp>
      <p:sp>
        <p:nvSpPr>
          <p:cNvPr id="57357" name="Text Box 27"/>
          <p:cNvSpPr txBox="1">
            <a:spLocks noChangeArrowheads="1"/>
          </p:cNvSpPr>
          <p:nvPr/>
        </p:nvSpPr>
        <p:spPr bwMode="auto">
          <a:xfrm>
            <a:off x="5735638" y="3357563"/>
            <a:ext cx="1944687" cy="11874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FEGATO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POLMONE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MILZA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6"/>
          <p:cNvSpPr txBox="1">
            <a:spLocks noChangeArrowheads="1"/>
          </p:cNvSpPr>
          <p:nvPr/>
        </p:nvSpPr>
        <p:spPr bwMode="auto">
          <a:xfrm>
            <a:off x="3675062" y="453736"/>
            <a:ext cx="410497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2066925" y="1363663"/>
            <a:ext cx="3216275" cy="457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ENCEFALOMIELITE</a:t>
            </a:r>
          </a:p>
        </p:txBody>
      </p:sp>
      <p:sp>
        <p:nvSpPr>
          <p:cNvPr id="58374" name="Text Box 16"/>
          <p:cNvSpPr txBox="1">
            <a:spLocks noChangeArrowheads="1"/>
          </p:cNvSpPr>
          <p:nvPr/>
        </p:nvSpPr>
        <p:spPr bwMode="auto">
          <a:xfrm>
            <a:off x="5292725" y="1214438"/>
            <a:ext cx="186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BOTULISMO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ARBOVIRUS</a:t>
            </a:r>
          </a:p>
        </p:txBody>
      </p:sp>
      <p:sp>
        <p:nvSpPr>
          <p:cNvPr id="58375" name="WordArt 17"/>
          <p:cNvSpPr>
            <a:spLocks noChangeArrowheads="1" noChangeShapeType="1" noTextEdit="1"/>
          </p:cNvSpPr>
          <p:nvPr/>
        </p:nvSpPr>
        <p:spPr bwMode="auto">
          <a:xfrm>
            <a:off x="4859338" y="2492375"/>
            <a:ext cx="2376487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DIFFICILE</a:t>
            </a:r>
          </a:p>
        </p:txBody>
      </p:sp>
      <p:sp>
        <p:nvSpPr>
          <p:cNvPr id="58376" name="Text Box 26"/>
          <p:cNvSpPr txBox="1">
            <a:spLocks noChangeArrowheads="1"/>
          </p:cNvSpPr>
          <p:nvPr/>
        </p:nvSpPr>
        <p:spPr bwMode="auto">
          <a:xfrm>
            <a:off x="704850" y="2684463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 u="sng"/>
              <a:t>DIAGNOSI ANTE-MORTEM</a:t>
            </a:r>
          </a:p>
        </p:txBody>
      </p:sp>
      <p:sp>
        <p:nvSpPr>
          <p:cNvPr id="58377" name="Text Box 18"/>
          <p:cNvSpPr txBox="1">
            <a:spLocks noChangeArrowheads="1"/>
          </p:cNvSpPr>
          <p:nvPr/>
        </p:nvSpPr>
        <p:spPr bwMode="auto">
          <a:xfrm>
            <a:off x="179388" y="3573463"/>
            <a:ext cx="4537075" cy="4572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LIQUIDO CEREBROSPINALE</a:t>
            </a:r>
          </a:p>
        </p:txBody>
      </p:sp>
      <p:sp>
        <p:nvSpPr>
          <p:cNvPr id="58378" name="Text Box 26"/>
          <p:cNvSpPr txBox="1">
            <a:spLocks noChangeArrowheads="1"/>
          </p:cNvSpPr>
          <p:nvPr/>
        </p:nvSpPr>
        <p:spPr bwMode="auto">
          <a:xfrm>
            <a:off x="611188" y="4292600"/>
            <a:ext cx="222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&gt;PROTEINE</a:t>
            </a:r>
          </a:p>
        </p:txBody>
      </p:sp>
      <p:sp>
        <p:nvSpPr>
          <p:cNvPr id="58379" name="Text Box 26"/>
          <p:cNvSpPr txBox="1">
            <a:spLocks noChangeArrowheads="1"/>
          </p:cNvSpPr>
          <p:nvPr/>
        </p:nvSpPr>
        <p:spPr bwMode="auto">
          <a:xfrm>
            <a:off x="4256088" y="4292600"/>
            <a:ext cx="383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ALTERAZIONI TRANSITORIE</a:t>
            </a:r>
          </a:p>
        </p:txBody>
      </p:sp>
      <p:sp>
        <p:nvSpPr>
          <p:cNvPr id="58380" name="Line 26"/>
          <p:cNvSpPr>
            <a:spLocks noChangeShapeType="1"/>
          </p:cNvSpPr>
          <p:nvPr/>
        </p:nvSpPr>
        <p:spPr bwMode="auto">
          <a:xfrm>
            <a:off x="1765300" y="4724400"/>
            <a:ext cx="374332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1" name="Text Box 26"/>
          <p:cNvSpPr txBox="1">
            <a:spLocks noChangeArrowheads="1"/>
          </p:cNvSpPr>
          <p:nvPr/>
        </p:nvSpPr>
        <p:spPr bwMode="auto">
          <a:xfrm>
            <a:off x="9525" y="5084763"/>
            <a:ext cx="420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PRESENZA AB SPECIFICI</a:t>
            </a:r>
          </a:p>
        </p:txBody>
      </p:sp>
      <p:sp>
        <p:nvSpPr>
          <p:cNvPr id="58382" name="Text Box 26"/>
          <p:cNvSpPr txBox="1">
            <a:spLocks noChangeArrowheads="1"/>
          </p:cNvSpPr>
          <p:nvPr/>
        </p:nvSpPr>
        <p:spPr bwMode="auto">
          <a:xfrm>
            <a:off x="5295900" y="5132388"/>
            <a:ext cx="3484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IMPOSSIBILE ESCLUDERE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UNA CONTAMINAZIONE</a:t>
            </a:r>
          </a:p>
        </p:txBody>
      </p:sp>
      <p:sp>
        <p:nvSpPr>
          <p:cNvPr id="58383" name="Line 29"/>
          <p:cNvSpPr>
            <a:spLocks noChangeShapeType="1"/>
          </p:cNvSpPr>
          <p:nvPr/>
        </p:nvSpPr>
        <p:spPr bwMode="auto">
          <a:xfrm>
            <a:off x="2124075" y="5516563"/>
            <a:ext cx="374332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84" name="Text Box 26"/>
          <p:cNvSpPr txBox="1">
            <a:spLocks noChangeArrowheads="1"/>
          </p:cNvSpPr>
          <p:nvPr/>
        </p:nvSpPr>
        <p:spPr bwMode="auto">
          <a:xfrm>
            <a:off x="1009650" y="6165850"/>
            <a:ext cx="388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altLang="it-IT" sz="2400" b="1"/>
              <a:t>RICERCA DNA VIRALE</a:t>
            </a:r>
          </a:p>
        </p:txBody>
      </p:sp>
      <p:sp>
        <p:nvSpPr>
          <p:cNvPr id="58385" name="Text Box 26"/>
          <p:cNvSpPr txBox="1">
            <a:spLocks noChangeArrowheads="1"/>
          </p:cNvSpPr>
          <p:nvPr/>
        </p:nvSpPr>
        <p:spPr bwMode="auto">
          <a:xfrm>
            <a:off x="6097588" y="6165850"/>
            <a:ext cx="2622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SCARSO SUCCESSO</a:t>
            </a:r>
          </a:p>
        </p:txBody>
      </p:sp>
      <p:sp>
        <p:nvSpPr>
          <p:cNvPr id="58386" name="Line 32"/>
          <p:cNvSpPr>
            <a:spLocks noChangeShapeType="1"/>
          </p:cNvSpPr>
          <p:nvPr/>
        </p:nvSpPr>
        <p:spPr bwMode="auto">
          <a:xfrm>
            <a:off x="2916238" y="6597650"/>
            <a:ext cx="374332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3635375" y="384399"/>
            <a:ext cx="4032969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59397" name="Text Box 13"/>
          <p:cNvSpPr txBox="1">
            <a:spLocks noChangeArrowheads="1"/>
          </p:cNvSpPr>
          <p:nvPr/>
        </p:nvSpPr>
        <p:spPr bwMode="auto">
          <a:xfrm>
            <a:off x="3468688" y="1989138"/>
            <a:ext cx="28241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-ISOLAMENTO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-RICERCA DNA</a:t>
            </a:r>
          </a:p>
        </p:txBody>
      </p:sp>
      <p:sp>
        <p:nvSpPr>
          <p:cNvPr id="59398" name="Text Box 18"/>
          <p:cNvSpPr txBox="1">
            <a:spLocks noChangeArrowheads="1"/>
          </p:cNvSpPr>
          <p:nvPr/>
        </p:nvSpPr>
        <p:spPr bwMode="auto">
          <a:xfrm>
            <a:off x="250825" y="1484313"/>
            <a:ext cx="4537075" cy="4572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TAMPONI NASO-FARINGEI</a:t>
            </a:r>
          </a:p>
        </p:txBody>
      </p:sp>
      <p:sp>
        <p:nvSpPr>
          <p:cNvPr id="59399" name="Text Box 18"/>
          <p:cNvSpPr txBox="1">
            <a:spLocks noChangeArrowheads="1"/>
          </p:cNvSpPr>
          <p:nvPr/>
        </p:nvSpPr>
        <p:spPr bwMode="auto">
          <a:xfrm>
            <a:off x="5724525" y="1484313"/>
            <a:ext cx="2376488" cy="4572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BUFFY COAT</a:t>
            </a:r>
          </a:p>
        </p:txBody>
      </p:sp>
      <p:sp>
        <p:nvSpPr>
          <p:cNvPr id="59400" name="Line 22"/>
          <p:cNvSpPr>
            <a:spLocks noChangeShapeType="1"/>
          </p:cNvSpPr>
          <p:nvPr/>
        </p:nvSpPr>
        <p:spPr bwMode="auto">
          <a:xfrm>
            <a:off x="6948488" y="2060575"/>
            <a:ext cx="0" cy="10810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01" name="Text Box 26"/>
          <p:cNvSpPr txBox="1">
            <a:spLocks noChangeArrowheads="1"/>
          </p:cNvSpPr>
          <p:nvPr/>
        </p:nvSpPr>
        <p:spPr bwMode="auto">
          <a:xfrm>
            <a:off x="5003800" y="3141663"/>
            <a:ext cx="3814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PICCO VIREMICO ESAURITO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AL MOMENTO DEI SINTOMI</a:t>
            </a:r>
          </a:p>
        </p:txBody>
      </p:sp>
      <p:sp>
        <p:nvSpPr>
          <p:cNvPr id="59402" name="Line 24"/>
          <p:cNvSpPr>
            <a:spLocks noChangeShapeType="1"/>
          </p:cNvSpPr>
          <p:nvPr/>
        </p:nvSpPr>
        <p:spPr bwMode="auto">
          <a:xfrm>
            <a:off x="2195513" y="1933575"/>
            <a:ext cx="0" cy="10810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9403" name="Text Box 26"/>
          <p:cNvSpPr txBox="1">
            <a:spLocks noChangeArrowheads="1"/>
          </p:cNvSpPr>
          <p:nvPr/>
        </p:nvSpPr>
        <p:spPr bwMode="auto">
          <a:xfrm>
            <a:off x="230188" y="3014663"/>
            <a:ext cx="387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</a:pPr>
            <a:r>
              <a:rPr lang="it-IT" altLang="it-IT" sz="2000" b="1"/>
              <a:t>SHEDDING INTERMITTENTE</a:t>
            </a: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</a:pPr>
            <a:r>
              <a:rPr lang="it-IT" altLang="it-IT" sz="2000" b="1"/>
              <a:t>PRESENZA AC LOCALI</a:t>
            </a:r>
          </a:p>
        </p:txBody>
      </p:sp>
      <p:sp>
        <p:nvSpPr>
          <p:cNvPr id="59404" name="Text Box 26"/>
          <p:cNvSpPr txBox="1">
            <a:spLocks noChangeArrowheads="1"/>
          </p:cNvSpPr>
          <p:nvPr/>
        </p:nvSpPr>
        <p:spPr bwMode="auto">
          <a:xfrm>
            <a:off x="392113" y="4911725"/>
            <a:ext cx="82153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MONITORAGGIO CAVALLI A CONTATTO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E PRELIEVO CAMPIONI ALLA COMPARSA DI FEBBRE</a:t>
            </a:r>
          </a:p>
        </p:txBody>
      </p:sp>
      <p:sp>
        <p:nvSpPr>
          <p:cNvPr id="59405" name="WordArt 17"/>
          <p:cNvSpPr>
            <a:spLocks noChangeArrowheads="1" noChangeShapeType="1" noTextEdit="1"/>
          </p:cNvSpPr>
          <p:nvPr/>
        </p:nvSpPr>
        <p:spPr bwMode="auto">
          <a:xfrm>
            <a:off x="1619250" y="3933825"/>
            <a:ext cx="2376488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MEGLIO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33"/>
          <p:cNvGrpSpPr>
            <a:grpSpLocks/>
          </p:cNvGrpSpPr>
          <p:nvPr/>
        </p:nvGrpSpPr>
        <p:grpSpPr bwMode="auto">
          <a:xfrm>
            <a:off x="1476375" y="3429000"/>
            <a:ext cx="936625" cy="2736850"/>
            <a:chOff x="431" y="2432"/>
            <a:chExt cx="590" cy="1724"/>
          </a:xfrm>
        </p:grpSpPr>
        <p:sp>
          <p:nvSpPr>
            <p:cNvPr id="60431" name="AutoShape 25"/>
            <p:cNvSpPr>
              <a:spLocks noChangeArrowheads="1"/>
            </p:cNvSpPr>
            <p:nvPr/>
          </p:nvSpPr>
          <p:spPr bwMode="auto">
            <a:xfrm rot="5400000">
              <a:off x="-204" y="3115"/>
              <a:ext cx="1678" cy="409"/>
            </a:xfrm>
            <a:custGeom>
              <a:avLst/>
              <a:gdLst>
                <a:gd name="T0" fmla="*/ 7 w 21600"/>
                <a:gd name="T1" fmla="*/ 0 h 21600"/>
                <a:gd name="T2" fmla="*/ 4 w 21600"/>
                <a:gd name="T3" fmla="*/ 0 h 21600"/>
                <a:gd name="T4" fmla="*/ 0 w 21600"/>
                <a:gd name="T5" fmla="*/ 0 h 21600"/>
                <a:gd name="T6" fmla="*/ 4 w 21600"/>
                <a:gd name="T7" fmla="*/ 0 h 21600"/>
                <a:gd name="T8" fmla="*/ 9 w 21600"/>
                <a:gd name="T9" fmla="*/ 0 h 21600"/>
                <a:gd name="T10" fmla="*/ 1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18 h 21600"/>
                <a:gd name="T20" fmla="*/ 1851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32" name="Rectangle 27"/>
            <p:cNvSpPr>
              <a:spLocks noChangeArrowheads="1"/>
            </p:cNvSpPr>
            <p:nvPr/>
          </p:nvSpPr>
          <p:spPr bwMode="auto">
            <a:xfrm>
              <a:off x="431" y="2432"/>
              <a:ext cx="590" cy="13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254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3635375" y="600870"/>
            <a:ext cx="446501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60422" name="Text Box 20"/>
          <p:cNvSpPr txBox="1">
            <a:spLocks noChangeArrowheads="1"/>
          </p:cNvSpPr>
          <p:nvPr/>
        </p:nvSpPr>
        <p:spPr bwMode="auto">
          <a:xfrm>
            <a:off x="385763" y="2133600"/>
            <a:ext cx="6253162" cy="595313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REPERTI ANATOMO-PATOLOGICI</a:t>
            </a:r>
          </a:p>
        </p:txBody>
      </p:sp>
      <p:sp>
        <p:nvSpPr>
          <p:cNvPr id="60423" name="Text Box 21"/>
          <p:cNvSpPr txBox="1">
            <a:spLocks noChangeArrowheads="1"/>
          </p:cNvSpPr>
          <p:nvPr/>
        </p:nvSpPr>
        <p:spPr bwMode="auto">
          <a:xfrm>
            <a:off x="3779838" y="3284538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400" b="1"/>
              <a:t>EMORRAGIE</a:t>
            </a:r>
          </a:p>
        </p:txBody>
      </p:sp>
      <p:sp>
        <p:nvSpPr>
          <p:cNvPr id="60424" name="Text Box 22"/>
          <p:cNvSpPr txBox="1">
            <a:spLocks noChangeArrowheads="1"/>
          </p:cNvSpPr>
          <p:nvPr/>
        </p:nvSpPr>
        <p:spPr bwMode="auto">
          <a:xfrm>
            <a:off x="3775075" y="2781300"/>
            <a:ext cx="223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400" b="1"/>
              <a:t>VASCULITE</a:t>
            </a:r>
          </a:p>
        </p:txBody>
      </p:sp>
      <p:sp>
        <p:nvSpPr>
          <p:cNvPr id="60425" name="Text Box 23"/>
          <p:cNvSpPr txBox="1">
            <a:spLocks noChangeArrowheads="1"/>
          </p:cNvSpPr>
          <p:nvPr/>
        </p:nvSpPr>
        <p:spPr bwMode="auto">
          <a:xfrm>
            <a:off x="3779838" y="3789363"/>
            <a:ext cx="371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q"/>
            </a:pPr>
            <a:r>
              <a:rPr lang="it-IT" altLang="it-IT" sz="2400" b="1"/>
              <a:t>NECROSI ISCHEMICA</a:t>
            </a:r>
          </a:p>
        </p:txBody>
      </p:sp>
      <p:sp>
        <p:nvSpPr>
          <p:cNvPr id="60426" name="Text Box 26"/>
          <p:cNvSpPr txBox="1">
            <a:spLocks noChangeArrowheads="1"/>
          </p:cNvSpPr>
          <p:nvPr/>
        </p:nvSpPr>
        <p:spPr bwMode="auto">
          <a:xfrm>
            <a:off x="730250" y="1341438"/>
            <a:ext cx="4140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 u="sng"/>
              <a:t>DIAGNOSI POST-MORTEM</a:t>
            </a:r>
          </a:p>
        </p:txBody>
      </p:sp>
      <p:sp>
        <p:nvSpPr>
          <p:cNvPr id="60427" name="Text Box 13"/>
          <p:cNvSpPr txBox="1">
            <a:spLocks noChangeArrowheads="1"/>
          </p:cNvSpPr>
          <p:nvPr/>
        </p:nvSpPr>
        <p:spPr bwMode="auto">
          <a:xfrm>
            <a:off x="415925" y="2997200"/>
            <a:ext cx="3219450" cy="8302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-CERVELLO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-MIDOLLO SPINALE</a:t>
            </a:r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2195513" y="4821238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-IMMUNOISTOCHIMICA</a:t>
            </a:r>
          </a:p>
          <a:p>
            <a:pPr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-IN SITU HIBRYDIZATION</a:t>
            </a:r>
          </a:p>
          <a:p>
            <a:pPr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-PCR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4374422" y="440925"/>
            <a:ext cx="288076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61445" name="Text Box 19"/>
          <p:cNvSpPr txBox="1">
            <a:spLocks noChangeArrowheads="1"/>
          </p:cNvSpPr>
          <p:nvPr/>
        </p:nvSpPr>
        <p:spPr bwMode="auto">
          <a:xfrm>
            <a:off x="1030288" y="1700213"/>
            <a:ext cx="3943350" cy="595312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800" b="1"/>
              <a:t>ESAMI SIEROLOGICI</a:t>
            </a:r>
          </a:p>
        </p:txBody>
      </p:sp>
      <p:sp>
        <p:nvSpPr>
          <p:cNvPr id="61446" name="WordArt 20"/>
          <p:cNvSpPr>
            <a:spLocks noChangeArrowheads="1" noChangeShapeType="1" noTextEdit="1"/>
          </p:cNvSpPr>
          <p:nvPr/>
        </p:nvSpPr>
        <p:spPr bwMode="auto">
          <a:xfrm>
            <a:off x="2339975" y="2565400"/>
            <a:ext cx="48863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POCO ATTENDIBILI</a:t>
            </a:r>
          </a:p>
        </p:txBody>
      </p:sp>
      <p:sp>
        <p:nvSpPr>
          <p:cNvPr id="61447" name="Text Box 22"/>
          <p:cNvSpPr txBox="1">
            <a:spLocks noChangeArrowheads="1"/>
          </p:cNvSpPr>
          <p:nvPr/>
        </p:nvSpPr>
        <p:spPr bwMode="auto">
          <a:xfrm>
            <a:off x="1643063" y="3644900"/>
            <a:ext cx="7683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3600" b="1">
                <a:solidFill>
                  <a:schemeClr val="accent2"/>
                </a:solidFill>
              </a:rPr>
              <a:t>SN</a:t>
            </a:r>
          </a:p>
        </p:txBody>
      </p:sp>
      <p:grpSp>
        <p:nvGrpSpPr>
          <p:cNvPr id="61449" name="Group 33"/>
          <p:cNvGrpSpPr>
            <a:grpSpLocks/>
          </p:cNvGrpSpPr>
          <p:nvPr/>
        </p:nvGrpSpPr>
        <p:grpSpPr bwMode="auto">
          <a:xfrm>
            <a:off x="684213" y="3860800"/>
            <a:ext cx="936625" cy="2736850"/>
            <a:chOff x="431" y="2432"/>
            <a:chExt cx="590" cy="1724"/>
          </a:xfrm>
        </p:grpSpPr>
        <p:sp>
          <p:nvSpPr>
            <p:cNvPr id="61457" name="AutoShape 25"/>
            <p:cNvSpPr>
              <a:spLocks noChangeArrowheads="1"/>
            </p:cNvSpPr>
            <p:nvPr/>
          </p:nvSpPr>
          <p:spPr bwMode="auto">
            <a:xfrm rot="5400000">
              <a:off x="-206" y="3115"/>
              <a:ext cx="1678" cy="409"/>
            </a:xfrm>
            <a:custGeom>
              <a:avLst/>
              <a:gdLst>
                <a:gd name="T0" fmla="*/ 7 w 21600"/>
                <a:gd name="T1" fmla="*/ 0 h 21600"/>
                <a:gd name="T2" fmla="*/ 4 w 21600"/>
                <a:gd name="T3" fmla="*/ 0 h 21600"/>
                <a:gd name="T4" fmla="*/ 0 w 21600"/>
                <a:gd name="T5" fmla="*/ 0 h 21600"/>
                <a:gd name="T6" fmla="*/ 4 w 21600"/>
                <a:gd name="T7" fmla="*/ 0 h 21600"/>
                <a:gd name="T8" fmla="*/ 9 w 21600"/>
                <a:gd name="T9" fmla="*/ 0 h 21600"/>
                <a:gd name="T10" fmla="*/ 1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18 h 21600"/>
                <a:gd name="T20" fmla="*/ 1851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458" name="Rectangle 27"/>
            <p:cNvSpPr>
              <a:spLocks noChangeArrowheads="1"/>
            </p:cNvSpPr>
            <p:nvPr/>
          </p:nvSpPr>
          <p:spPr bwMode="auto">
            <a:xfrm>
              <a:off x="431" y="2432"/>
              <a:ext cx="590" cy="13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254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61450" name="Text Box 28"/>
          <p:cNvSpPr txBox="1">
            <a:spLocks noChangeArrowheads="1"/>
          </p:cNvSpPr>
          <p:nvPr/>
        </p:nvSpPr>
        <p:spPr bwMode="auto">
          <a:xfrm>
            <a:off x="1533525" y="5373688"/>
            <a:ext cx="5775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ATTENDIBILE SU DOPPIO PRELIEVO 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CON AUMENTO SIGNIFICATIVO </a:t>
            </a:r>
          </a:p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DEL TITOLO AC</a:t>
            </a:r>
          </a:p>
        </p:txBody>
      </p:sp>
      <p:sp>
        <p:nvSpPr>
          <p:cNvPr id="61451" name="Text Box 29"/>
          <p:cNvSpPr txBox="1">
            <a:spLocks noChangeArrowheads="1"/>
          </p:cNvSpPr>
          <p:nvPr/>
        </p:nvSpPr>
        <p:spPr bwMode="auto">
          <a:xfrm>
            <a:off x="5753100" y="3644900"/>
            <a:ext cx="15557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3600" b="1">
                <a:solidFill>
                  <a:schemeClr val="accent2"/>
                </a:solidFill>
              </a:rPr>
              <a:t>ELISA</a:t>
            </a:r>
          </a:p>
        </p:txBody>
      </p:sp>
      <p:sp>
        <p:nvSpPr>
          <p:cNvPr id="61452" name="Rectangle 30"/>
          <p:cNvSpPr>
            <a:spLocks noChangeArrowheads="1"/>
          </p:cNvSpPr>
          <p:nvPr/>
        </p:nvSpPr>
        <p:spPr bwMode="auto">
          <a:xfrm>
            <a:off x="2411413" y="3933825"/>
            <a:ext cx="936625" cy="1428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3" name="Rectangle 31"/>
          <p:cNvSpPr>
            <a:spLocks noChangeArrowheads="1"/>
          </p:cNvSpPr>
          <p:nvPr/>
        </p:nvSpPr>
        <p:spPr bwMode="auto">
          <a:xfrm>
            <a:off x="4932363" y="3933825"/>
            <a:ext cx="936625" cy="1428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1454" name="Group 34"/>
          <p:cNvGrpSpPr>
            <a:grpSpLocks/>
          </p:cNvGrpSpPr>
          <p:nvPr/>
        </p:nvGrpSpPr>
        <p:grpSpPr bwMode="auto">
          <a:xfrm flipH="1">
            <a:off x="7235825" y="3932238"/>
            <a:ext cx="936625" cy="2736850"/>
            <a:chOff x="431" y="2432"/>
            <a:chExt cx="590" cy="1724"/>
          </a:xfrm>
        </p:grpSpPr>
        <p:sp>
          <p:nvSpPr>
            <p:cNvPr id="61455" name="AutoShape 35"/>
            <p:cNvSpPr>
              <a:spLocks noChangeArrowheads="1"/>
            </p:cNvSpPr>
            <p:nvPr/>
          </p:nvSpPr>
          <p:spPr bwMode="auto">
            <a:xfrm rot="5400000">
              <a:off x="-204" y="3113"/>
              <a:ext cx="1678" cy="409"/>
            </a:xfrm>
            <a:custGeom>
              <a:avLst/>
              <a:gdLst>
                <a:gd name="T0" fmla="*/ 7 w 21600"/>
                <a:gd name="T1" fmla="*/ 0 h 21600"/>
                <a:gd name="T2" fmla="*/ 4 w 21600"/>
                <a:gd name="T3" fmla="*/ 0 h 21600"/>
                <a:gd name="T4" fmla="*/ 0 w 21600"/>
                <a:gd name="T5" fmla="*/ 0 h 21600"/>
                <a:gd name="T6" fmla="*/ 4 w 21600"/>
                <a:gd name="T7" fmla="*/ 0 h 21600"/>
                <a:gd name="T8" fmla="*/ 9 w 21600"/>
                <a:gd name="T9" fmla="*/ 0 h 21600"/>
                <a:gd name="T10" fmla="*/ 1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18 h 21600"/>
                <a:gd name="T20" fmla="*/ 1851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456" name="Rectangle 36"/>
            <p:cNvSpPr>
              <a:spLocks noChangeArrowheads="1"/>
            </p:cNvSpPr>
            <p:nvPr/>
          </p:nvSpPr>
          <p:spPr bwMode="auto">
            <a:xfrm>
              <a:off x="431" y="2432"/>
              <a:ext cx="590" cy="13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254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900113" y="1093788"/>
            <a:ext cx="257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/>
              <a:t>FAMIGLIA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3421063" y="981075"/>
            <a:ext cx="3960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 i="1">
                <a:solidFill>
                  <a:srgbClr val="A50021"/>
                </a:solidFill>
              </a:rPr>
              <a:t>Herpesviridae</a:t>
            </a:r>
          </a:p>
        </p:txBody>
      </p:sp>
      <p:sp>
        <p:nvSpPr>
          <p:cNvPr id="6151" name="Text Box 21"/>
          <p:cNvSpPr txBox="1">
            <a:spLocks noChangeArrowheads="1"/>
          </p:cNvSpPr>
          <p:nvPr/>
        </p:nvSpPr>
        <p:spPr bwMode="auto">
          <a:xfrm>
            <a:off x="611188" y="1916113"/>
            <a:ext cx="3960812" cy="762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4400" b="1" i="1">
                <a:cs typeface="Times New Roman" panose="02020603050405020304" pitchFamily="18" charset="0"/>
              </a:rPr>
              <a:t>α</a:t>
            </a:r>
            <a:r>
              <a:rPr lang="it-IT" altLang="it-IT" sz="4400" b="1" i="1">
                <a:cs typeface="Times New Roman" panose="02020603050405020304" pitchFamily="18" charset="0"/>
              </a:rPr>
              <a:t>-</a:t>
            </a:r>
            <a:r>
              <a:rPr lang="it-IT" altLang="it-IT" sz="4400" b="1" i="1"/>
              <a:t>Herpesvirinae</a:t>
            </a:r>
          </a:p>
        </p:txBody>
      </p:sp>
      <p:sp>
        <p:nvSpPr>
          <p:cNvPr id="6152" name="Text Box 21"/>
          <p:cNvSpPr txBox="1">
            <a:spLocks noChangeArrowheads="1"/>
          </p:cNvSpPr>
          <p:nvPr/>
        </p:nvSpPr>
        <p:spPr bwMode="auto">
          <a:xfrm>
            <a:off x="755650" y="3500438"/>
            <a:ext cx="3960813" cy="7620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4400" b="1" i="1">
                <a:cs typeface="Times New Roman" panose="02020603050405020304" pitchFamily="18" charset="0"/>
              </a:rPr>
              <a:t>β</a:t>
            </a:r>
            <a:r>
              <a:rPr lang="it-IT" altLang="it-IT" sz="4400" b="1" i="1">
                <a:cs typeface="Times New Roman" panose="02020603050405020304" pitchFamily="18" charset="0"/>
              </a:rPr>
              <a:t>-</a:t>
            </a:r>
            <a:r>
              <a:rPr lang="it-IT" altLang="it-IT" sz="4400" b="1" i="1"/>
              <a:t>Herpesvirinae</a:t>
            </a:r>
          </a:p>
        </p:txBody>
      </p:sp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757238" y="5013325"/>
            <a:ext cx="3959225" cy="762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4400" b="1" i="1">
                <a:cs typeface="Times New Roman" panose="02020603050405020304" pitchFamily="18" charset="0"/>
              </a:rPr>
              <a:t>γ</a:t>
            </a:r>
            <a:r>
              <a:rPr lang="it-IT" altLang="it-IT" sz="4400" b="1" i="1">
                <a:cs typeface="Times New Roman" panose="02020603050405020304" pitchFamily="18" charset="0"/>
              </a:rPr>
              <a:t>-</a:t>
            </a:r>
            <a:r>
              <a:rPr lang="it-IT" altLang="it-IT" sz="4400" b="1" i="1"/>
              <a:t>Herpesvirinae</a:t>
            </a:r>
          </a:p>
        </p:txBody>
      </p:sp>
      <p:sp>
        <p:nvSpPr>
          <p:cNvPr id="6154" name="Text Box 19"/>
          <p:cNvSpPr txBox="1">
            <a:spLocks noChangeArrowheads="1"/>
          </p:cNvSpPr>
          <p:nvPr/>
        </p:nvSpPr>
        <p:spPr bwMode="auto">
          <a:xfrm>
            <a:off x="538163" y="2727325"/>
            <a:ext cx="6986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TROPISMO CELL EPITELIALI E NERVOSE</a:t>
            </a:r>
          </a:p>
          <a:p>
            <a:pPr eaLnBrk="1" hangingPunct="1"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LATENZA IN CELL NERVOSE (MA ANCHE LINFOCITI)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684213" y="4400550"/>
            <a:ext cx="298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CYTOMEGALOVIRUS</a:t>
            </a:r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684213" y="5805488"/>
            <a:ext cx="5499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 EPSTEIN-BARR VIRUS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TROPISMO PER LINFOCITI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it-IT" altLang="it-IT" sz="2000" b="1"/>
              <a:t>LATENZA NELLE CELL MONONUCLEATE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6"/>
          <p:cNvSpPr txBox="1">
            <a:spLocks noChangeArrowheads="1"/>
          </p:cNvSpPr>
          <p:nvPr/>
        </p:nvSpPr>
        <p:spPr bwMode="auto">
          <a:xfrm>
            <a:off x="4461495" y="298451"/>
            <a:ext cx="3672855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DIAGNOSI</a:t>
            </a:r>
          </a:p>
        </p:txBody>
      </p:sp>
      <p:sp>
        <p:nvSpPr>
          <p:cNvPr id="62469" name="Text Box 19"/>
          <p:cNvSpPr txBox="1">
            <a:spLocks noChangeArrowheads="1"/>
          </p:cNvSpPr>
          <p:nvPr/>
        </p:nvSpPr>
        <p:spPr bwMode="auto">
          <a:xfrm>
            <a:off x="6416675" y="1052513"/>
            <a:ext cx="2574925" cy="369887"/>
          </a:xfrm>
          <a:prstGeom prst="rect">
            <a:avLst/>
          </a:prstGeom>
          <a:noFill/>
          <a:ln w="76200" cmpd="thinThick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ESAMI SIEROLOGICI</a:t>
            </a:r>
          </a:p>
        </p:txBody>
      </p:sp>
      <p:pic>
        <p:nvPicPr>
          <p:cNvPr id="62470" name="Picture 24" descr="reagentssupplies0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3141663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Text Box 28"/>
          <p:cNvSpPr txBox="1">
            <a:spLocks noChangeArrowheads="1"/>
          </p:cNvSpPr>
          <p:nvPr/>
        </p:nvSpPr>
        <p:spPr bwMode="auto">
          <a:xfrm>
            <a:off x="1995488" y="4941888"/>
            <a:ext cx="5886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gpG RICOMBINANTE TIPO SEPCIFICA</a:t>
            </a:r>
          </a:p>
        </p:txBody>
      </p:sp>
      <p:sp>
        <p:nvSpPr>
          <p:cNvPr id="62472" name="Text Box 29"/>
          <p:cNvSpPr txBox="1">
            <a:spLocks noChangeArrowheads="1"/>
          </p:cNvSpPr>
          <p:nvPr/>
        </p:nvSpPr>
        <p:spPr bwMode="auto">
          <a:xfrm>
            <a:off x="5251450" y="3287713"/>
            <a:ext cx="313531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2800" b="1">
                <a:solidFill>
                  <a:schemeClr val="accent2"/>
                </a:solidFill>
              </a:rPr>
              <a:t>ELISA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2800" b="1">
                <a:solidFill>
                  <a:schemeClr val="accent2"/>
                </a:solidFill>
              </a:rPr>
              <a:t>DIFFERENZIALE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Symbol" panose="05050102010706020507" pitchFamily="18" charset="2"/>
              <a:buNone/>
            </a:pPr>
            <a:r>
              <a:rPr lang="it-IT" altLang="it-IT" sz="2800" b="1">
                <a:solidFill>
                  <a:schemeClr val="accent2"/>
                </a:solidFill>
              </a:rPr>
              <a:t>EHV1-4</a:t>
            </a:r>
          </a:p>
        </p:txBody>
      </p:sp>
      <p:sp>
        <p:nvSpPr>
          <p:cNvPr id="62473" name="Rectangle 31"/>
          <p:cNvSpPr>
            <a:spLocks noChangeArrowheads="1"/>
          </p:cNvSpPr>
          <p:nvPr/>
        </p:nvSpPr>
        <p:spPr bwMode="auto">
          <a:xfrm>
            <a:off x="4283075" y="3511550"/>
            <a:ext cx="936625" cy="1428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2474" name="Group 34"/>
          <p:cNvGrpSpPr>
            <a:grpSpLocks/>
          </p:cNvGrpSpPr>
          <p:nvPr/>
        </p:nvGrpSpPr>
        <p:grpSpPr bwMode="auto">
          <a:xfrm flipH="1">
            <a:off x="7666038" y="3436938"/>
            <a:ext cx="938212" cy="2871787"/>
            <a:chOff x="430" y="2432"/>
            <a:chExt cx="591" cy="1809"/>
          </a:xfrm>
        </p:grpSpPr>
        <p:sp>
          <p:nvSpPr>
            <p:cNvPr id="62479" name="AutoShape 35"/>
            <p:cNvSpPr>
              <a:spLocks noChangeArrowheads="1"/>
            </p:cNvSpPr>
            <p:nvPr/>
          </p:nvSpPr>
          <p:spPr bwMode="auto">
            <a:xfrm rot="5400000">
              <a:off x="-204" y="3197"/>
              <a:ext cx="1678" cy="409"/>
            </a:xfrm>
            <a:custGeom>
              <a:avLst/>
              <a:gdLst>
                <a:gd name="T0" fmla="*/ 7 w 21600"/>
                <a:gd name="T1" fmla="*/ 0 h 21600"/>
                <a:gd name="T2" fmla="*/ 4 w 21600"/>
                <a:gd name="T3" fmla="*/ 0 h 21600"/>
                <a:gd name="T4" fmla="*/ 0 w 21600"/>
                <a:gd name="T5" fmla="*/ 0 h 21600"/>
                <a:gd name="T6" fmla="*/ 4 w 21600"/>
                <a:gd name="T7" fmla="*/ 0 h 21600"/>
                <a:gd name="T8" fmla="*/ 9 w 21600"/>
                <a:gd name="T9" fmla="*/ 0 h 21600"/>
                <a:gd name="T10" fmla="*/ 1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18 h 21600"/>
                <a:gd name="T20" fmla="*/ 1851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0" name="Rectangle 36"/>
            <p:cNvSpPr>
              <a:spLocks noChangeArrowheads="1"/>
            </p:cNvSpPr>
            <p:nvPr/>
          </p:nvSpPr>
          <p:spPr bwMode="auto">
            <a:xfrm>
              <a:off x="431" y="2432"/>
              <a:ext cx="590" cy="13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254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62475" name="Rectangle 31"/>
          <p:cNvSpPr>
            <a:spLocks noChangeArrowheads="1"/>
          </p:cNvSpPr>
          <p:nvPr/>
        </p:nvSpPr>
        <p:spPr bwMode="auto">
          <a:xfrm>
            <a:off x="6443663" y="3436938"/>
            <a:ext cx="1222375" cy="2159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pic>
        <p:nvPicPr>
          <p:cNvPr id="62476" name="Picture 1" descr="http://www.svanova.com/products/equine/ep01/_jcr_content/par/text/image.-654874709.im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223963"/>
            <a:ext cx="24034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8" name="Rettangolo 4"/>
          <p:cNvSpPr>
            <a:spLocks noChangeArrowheads="1"/>
          </p:cNvSpPr>
          <p:nvPr/>
        </p:nvSpPr>
        <p:spPr bwMode="auto">
          <a:xfrm>
            <a:off x="2379663" y="1773238"/>
            <a:ext cx="369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SVANOVIR® EHV1/EHV4-Ab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4139952" y="185738"/>
            <a:ext cx="360084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PROFILASSI</a:t>
            </a:r>
          </a:p>
        </p:txBody>
      </p:sp>
      <p:sp>
        <p:nvSpPr>
          <p:cNvPr id="63493" name="WordArt 8"/>
          <p:cNvSpPr>
            <a:spLocks noChangeArrowheads="1" noChangeShapeType="1" noTextEdit="1"/>
          </p:cNvSpPr>
          <p:nvPr/>
        </p:nvSpPr>
        <p:spPr bwMode="auto">
          <a:xfrm>
            <a:off x="1476375" y="1341438"/>
            <a:ext cx="65516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GESTIONE RAZIONALE ALLEVAMENTO</a:t>
            </a:r>
          </a:p>
        </p:txBody>
      </p:sp>
      <p:pic>
        <p:nvPicPr>
          <p:cNvPr id="63494" name="Picture 22" descr="brown_stars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7207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5" name="Line 25"/>
          <p:cNvSpPr>
            <a:spLocks noChangeShapeType="1"/>
          </p:cNvSpPr>
          <p:nvPr/>
        </p:nvSpPr>
        <p:spPr bwMode="auto">
          <a:xfrm>
            <a:off x="1906588" y="2133600"/>
            <a:ext cx="55451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3496" name="Text Box 27"/>
          <p:cNvSpPr txBox="1">
            <a:spLocks noChangeArrowheads="1"/>
          </p:cNvSpPr>
          <p:nvPr/>
        </p:nvSpPr>
        <p:spPr bwMode="auto">
          <a:xfrm>
            <a:off x="319088" y="2501900"/>
            <a:ext cx="8429625" cy="4953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MINIMIZZARE I RISCHI DI INTRODUZIONE DEL VIRUS</a:t>
            </a:r>
          </a:p>
        </p:txBody>
      </p:sp>
      <p:sp>
        <p:nvSpPr>
          <p:cNvPr id="63497" name="Text Box 28"/>
          <p:cNvSpPr txBox="1">
            <a:spLocks noChangeArrowheads="1"/>
          </p:cNvSpPr>
          <p:nvPr/>
        </p:nvSpPr>
        <p:spPr bwMode="auto">
          <a:xfrm>
            <a:off x="788988" y="3357563"/>
            <a:ext cx="7543800" cy="4953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SUDDIVIDERE L’EFFETTIVO IN PICCOLI GRUPPI</a:t>
            </a:r>
          </a:p>
        </p:txBody>
      </p:sp>
      <p:sp>
        <p:nvSpPr>
          <p:cNvPr id="63498" name="Text Box 29"/>
          <p:cNvSpPr txBox="1">
            <a:spLocks noChangeArrowheads="1"/>
          </p:cNvSpPr>
          <p:nvPr/>
        </p:nvSpPr>
        <p:spPr bwMode="auto">
          <a:xfrm>
            <a:off x="477838" y="4157663"/>
            <a:ext cx="8139112" cy="4953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PREVENIRE L’ATTIVAZIONE DI INFEZIONI LATENTI</a:t>
            </a:r>
          </a:p>
        </p:txBody>
      </p:sp>
      <p:sp>
        <p:nvSpPr>
          <p:cNvPr id="63499" name="Text Box 30"/>
          <p:cNvSpPr txBox="1">
            <a:spLocks noChangeArrowheads="1"/>
          </p:cNvSpPr>
          <p:nvPr/>
        </p:nvSpPr>
        <p:spPr bwMode="auto">
          <a:xfrm>
            <a:off x="1746250" y="4941888"/>
            <a:ext cx="5611813" cy="4953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IMMUNIZZAZIONE DEGLI ANIMALI</a:t>
            </a:r>
          </a:p>
        </p:txBody>
      </p:sp>
      <p:sp>
        <p:nvSpPr>
          <p:cNvPr id="63500" name="Text Box 31"/>
          <p:cNvSpPr txBox="1">
            <a:spLocks noChangeArrowheads="1"/>
          </p:cNvSpPr>
          <p:nvPr/>
        </p:nvSpPr>
        <p:spPr bwMode="auto">
          <a:xfrm>
            <a:off x="2789238" y="5805488"/>
            <a:ext cx="1998662" cy="82232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EVENIENZA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 FOCOLAIO</a:t>
            </a:r>
          </a:p>
        </p:txBody>
      </p:sp>
      <p:sp>
        <p:nvSpPr>
          <p:cNvPr id="63501" name="Text Box 32"/>
          <p:cNvSpPr txBox="1">
            <a:spLocks noChangeArrowheads="1"/>
          </p:cNvSpPr>
          <p:nvPr/>
        </p:nvSpPr>
        <p:spPr bwMode="auto">
          <a:xfrm>
            <a:off x="4802188" y="5734050"/>
            <a:ext cx="3082925" cy="43497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ISOLAMENTO INFETTI</a:t>
            </a:r>
          </a:p>
        </p:txBody>
      </p:sp>
      <p:sp>
        <p:nvSpPr>
          <p:cNvPr id="63502" name="Text Box 33"/>
          <p:cNvSpPr txBox="1">
            <a:spLocks noChangeArrowheads="1"/>
          </p:cNvSpPr>
          <p:nvPr/>
        </p:nvSpPr>
        <p:spPr bwMode="auto">
          <a:xfrm>
            <a:off x="4802188" y="6269038"/>
            <a:ext cx="2001837" cy="43497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DISINFEZIONI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107"/>
          <p:cNvSpPr>
            <a:spLocks noChangeShapeType="1"/>
          </p:cNvSpPr>
          <p:nvPr/>
        </p:nvSpPr>
        <p:spPr bwMode="auto">
          <a:xfrm flipH="1">
            <a:off x="4356100" y="3141663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3468910" y="510149"/>
            <a:ext cx="3673475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PROFILASSI</a:t>
            </a:r>
          </a:p>
        </p:txBody>
      </p:sp>
      <p:sp>
        <p:nvSpPr>
          <p:cNvPr id="64518" name="Text Box 17"/>
          <p:cNvSpPr txBox="1">
            <a:spLocks noChangeArrowheads="1"/>
          </p:cNvSpPr>
          <p:nvPr/>
        </p:nvSpPr>
        <p:spPr bwMode="auto">
          <a:xfrm>
            <a:off x="3201988" y="1628775"/>
            <a:ext cx="228917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SERBATOIO EHV-1</a:t>
            </a:r>
          </a:p>
        </p:txBody>
      </p:sp>
      <p:sp>
        <p:nvSpPr>
          <p:cNvPr id="64519" name="Rectangle 21"/>
          <p:cNvSpPr>
            <a:spLocks noChangeArrowheads="1"/>
          </p:cNvSpPr>
          <p:nvPr/>
        </p:nvSpPr>
        <p:spPr bwMode="auto">
          <a:xfrm>
            <a:off x="92075" y="249237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/>
            </a:r>
            <a:br>
              <a:rPr lang="it-IT" altLang="it-IT" sz="2400"/>
            </a:br>
            <a:endParaRPr lang="it-IT" altLang="it-IT" sz="2400"/>
          </a:p>
        </p:txBody>
      </p:sp>
      <p:sp>
        <p:nvSpPr>
          <p:cNvPr id="64520" name="Text Box 35"/>
          <p:cNvSpPr txBox="1">
            <a:spLocks noChangeArrowheads="1"/>
          </p:cNvSpPr>
          <p:nvPr/>
        </p:nvSpPr>
        <p:spPr bwMode="auto">
          <a:xfrm>
            <a:off x="2933700" y="2698750"/>
            <a:ext cx="283527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RIATTIVAZIONE VIRUS</a:t>
            </a:r>
          </a:p>
        </p:txBody>
      </p:sp>
      <p:sp>
        <p:nvSpPr>
          <p:cNvPr id="64521" name="Text Box 38"/>
          <p:cNvSpPr txBox="1">
            <a:spLocks noChangeArrowheads="1"/>
          </p:cNvSpPr>
          <p:nvPr/>
        </p:nvSpPr>
        <p:spPr bwMode="auto">
          <a:xfrm>
            <a:off x="3036888" y="3671888"/>
            <a:ext cx="2670175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ESCREZIONE NASALE</a:t>
            </a:r>
          </a:p>
        </p:txBody>
      </p:sp>
      <p:sp>
        <p:nvSpPr>
          <p:cNvPr id="64522" name="Text Box 44"/>
          <p:cNvSpPr txBox="1">
            <a:spLocks noChangeArrowheads="1"/>
          </p:cNvSpPr>
          <p:nvPr/>
        </p:nvSpPr>
        <p:spPr bwMode="auto">
          <a:xfrm>
            <a:off x="2947988" y="4752975"/>
            <a:ext cx="319087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TRASMISSIONE PRIMARIA</a:t>
            </a:r>
          </a:p>
        </p:txBody>
      </p:sp>
      <p:sp>
        <p:nvSpPr>
          <p:cNvPr id="64523" name="Text Box 45"/>
          <p:cNvSpPr txBox="1">
            <a:spLocks noChangeArrowheads="1"/>
          </p:cNvSpPr>
          <p:nvPr/>
        </p:nvSpPr>
        <p:spPr bwMode="auto">
          <a:xfrm>
            <a:off x="1758950" y="6097588"/>
            <a:ext cx="3533775" cy="6445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TRASMISSIONE SECONDARIA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AD ALTRI GRUPPI</a:t>
            </a:r>
          </a:p>
        </p:txBody>
      </p:sp>
      <p:grpSp>
        <p:nvGrpSpPr>
          <p:cNvPr id="64524" name="Group 104"/>
          <p:cNvGrpSpPr>
            <a:grpSpLocks/>
          </p:cNvGrpSpPr>
          <p:nvPr/>
        </p:nvGrpSpPr>
        <p:grpSpPr bwMode="auto">
          <a:xfrm>
            <a:off x="6724650" y="1412875"/>
            <a:ext cx="1808163" cy="4111625"/>
            <a:chOff x="4236" y="927"/>
            <a:chExt cx="1139" cy="2590"/>
          </a:xfrm>
        </p:grpSpPr>
        <p:sp>
          <p:nvSpPr>
            <p:cNvPr id="64558" name="Rectangle 46"/>
            <p:cNvSpPr>
              <a:spLocks noChangeArrowheads="1"/>
            </p:cNvSpPr>
            <p:nvPr/>
          </p:nvSpPr>
          <p:spPr bwMode="auto">
            <a:xfrm>
              <a:off x="4241" y="931"/>
              <a:ext cx="1134" cy="5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59" name="Oval 37"/>
            <p:cNvSpPr>
              <a:spLocks noChangeArrowheads="1"/>
            </p:cNvSpPr>
            <p:nvPr/>
          </p:nvSpPr>
          <p:spPr bwMode="auto">
            <a:xfrm>
              <a:off x="4751" y="967"/>
              <a:ext cx="181" cy="18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pic>
          <p:nvPicPr>
            <p:cNvPr id="64560" name="Picture 23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102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1" name="Picture 33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067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2" name="Picture 34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102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63" name="Text Box 36"/>
            <p:cNvSpPr txBox="1">
              <a:spLocks noChangeArrowheads="1"/>
            </p:cNvSpPr>
            <p:nvPr/>
          </p:nvSpPr>
          <p:spPr bwMode="auto">
            <a:xfrm>
              <a:off x="4740" y="92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L</a:t>
              </a:r>
            </a:p>
          </p:txBody>
        </p:sp>
        <p:sp>
          <p:nvSpPr>
            <p:cNvPr id="64564" name="Rectangle 55"/>
            <p:cNvSpPr>
              <a:spLocks noChangeArrowheads="1"/>
            </p:cNvSpPr>
            <p:nvPr/>
          </p:nvSpPr>
          <p:spPr bwMode="auto">
            <a:xfrm>
              <a:off x="4241" y="1611"/>
              <a:ext cx="1134" cy="5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65" name="Oval 56"/>
            <p:cNvSpPr>
              <a:spLocks noChangeArrowheads="1"/>
            </p:cNvSpPr>
            <p:nvPr/>
          </p:nvSpPr>
          <p:spPr bwMode="auto">
            <a:xfrm>
              <a:off x="4751" y="1647"/>
              <a:ext cx="181" cy="1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pic>
          <p:nvPicPr>
            <p:cNvPr id="64566" name="Picture 57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170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7" name="Picture 58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747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59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170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69" name="Text Box 60"/>
            <p:cNvSpPr txBox="1">
              <a:spLocks noChangeArrowheads="1"/>
            </p:cNvSpPr>
            <p:nvPr/>
          </p:nvSpPr>
          <p:spPr bwMode="auto">
            <a:xfrm>
              <a:off x="4736" y="160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R</a:t>
              </a:r>
            </a:p>
          </p:txBody>
        </p:sp>
        <p:sp>
          <p:nvSpPr>
            <p:cNvPr id="64570" name="Rectangle 67"/>
            <p:cNvSpPr>
              <a:spLocks noChangeArrowheads="1"/>
            </p:cNvSpPr>
            <p:nvPr/>
          </p:nvSpPr>
          <p:spPr bwMode="auto">
            <a:xfrm>
              <a:off x="4241" y="2291"/>
              <a:ext cx="1134" cy="5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71" name="Oval 68"/>
            <p:cNvSpPr>
              <a:spLocks noChangeArrowheads="1"/>
            </p:cNvSpPr>
            <p:nvPr/>
          </p:nvSpPr>
          <p:spPr bwMode="auto">
            <a:xfrm>
              <a:off x="4751" y="2327"/>
              <a:ext cx="181" cy="1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pic>
          <p:nvPicPr>
            <p:cNvPr id="64572" name="Picture 69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38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73" name="Picture 70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2427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74" name="Picture 71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2382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75" name="Text Box 72"/>
            <p:cNvSpPr txBox="1">
              <a:spLocks noChangeArrowheads="1"/>
            </p:cNvSpPr>
            <p:nvPr/>
          </p:nvSpPr>
          <p:spPr bwMode="auto">
            <a:xfrm>
              <a:off x="4736" y="228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R</a:t>
              </a:r>
            </a:p>
          </p:txBody>
        </p:sp>
        <p:sp>
          <p:nvSpPr>
            <p:cNvPr id="64576" name="Oval 73"/>
            <p:cNvSpPr>
              <a:spLocks noChangeArrowheads="1"/>
            </p:cNvSpPr>
            <p:nvPr/>
          </p:nvSpPr>
          <p:spPr bwMode="auto">
            <a:xfrm>
              <a:off x="4573" y="2303"/>
              <a:ext cx="181" cy="181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77" name="Text Box 74"/>
            <p:cNvSpPr txBox="1">
              <a:spLocks noChangeArrowheads="1"/>
            </p:cNvSpPr>
            <p:nvPr/>
          </p:nvSpPr>
          <p:spPr bwMode="auto">
            <a:xfrm>
              <a:off x="4558" y="226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E</a:t>
              </a:r>
            </a:p>
          </p:txBody>
        </p:sp>
        <p:sp>
          <p:nvSpPr>
            <p:cNvPr id="64578" name="Rectangle 75"/>
            <p:cNvSpPr>
              <a:spLocks noChangeArrowheads="1"/>
            </p:cNvSpPr>
            <p:nvPr/>
          </p:nvSpPr>
          <p:spPr bwMode="auto">
            <a:xfrm>
              <a:off x="4241" y="2972"/>
              <a:ext cx="1134" cy="5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79" name="Oval 76"/>
            <p:cNvSpPr>
              <a:spLocks noChangeArrowheads="1"/>
            </p:cNvSpPr>
            <p:nvPr/>
          </p:nvSpPr>
          <p:spPr bwMode="auto">
            <a:xfrm>
              <a:off x="4751" y="3008"/>
              <a:ext cx="181" cy="1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pic>
          <p:nvPicPr>
            <p:cNvPr id="64580" name="Picture 77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3063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81" name="Picture 78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3108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82" name="Picture 79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3063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83" name="Text Box 80"/>
            <p:cNvSpPr txBox="1">
              <a:spLocks noChangeArrowheads="1"/>
            </p:cNvSpPr>
            <p:nvPr/>
          </p:nvSpPr>
          <p:spPr bwMode="auto">
            <a:xfrm>
              <a:off x="4736" y="2968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R</a:t>
              </a:r>
            </a:p>
          </p:txBody>
        </p:sp>
        <p:sp>
          <p:nvSpPr>
            <p:cNvPr id="64584" name="Oval 81"/>
            <p:cNvSpPr>
              <a:spLocks noChangeArrowheads="1"/>
            </p:cNvSpPr>
            <p:nvPr/>
          </p:nvSpPr>
          <p:spPr bwMode="auto">
            <a:xfrm>
              <a:off x="4236" y="3243"/>
              <a:ext cx="181" cy="181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85" name="Text Box 82"/>
            <p:cNvSpPr txBox="1">
              <a:spLocks noChangeArrowheads="1"/>
            </p:cNvSpPr>
            <p:nvPr/>
          </p:nvSpPr>
          <p:spPr bwMode="auto">
            <a:xfrm>
              <a:off x="4241" y="3199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I</a:t>
              </a:r>
            </a:p>
          </p:txBody>
        </p:sp>
        <p:sp>
          <p:nvSpPr>
            <p:cNvPr id="64586" name="Oval 83"/>
            <p:cNvSpPr>
              <a:spLocks noChangeArrowheads="1"/>
            </p:cNvSpPr>
            <p:nvPr/>
          </p:nvSpPr>
          <p:spPr bwMode="auto">
            <a:xfrm>
              <a:off x="5143" y="2971"/>
              <a:ext cx="181" cy="181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87" name="Text Box 84"/>
            <p:cNvSpPr txBox="1">
              <a:spLocks noChangeArrowheads="1"/>
            </p:cNvSpPr>
            <p:nvPr/>
          </p:nvSpPr>
          <p:spPr bwMode="auto">
            <a:xfrm>
              <a:off x="5148" y="2927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I</a:t>
              </a:r>
            </a:p>
          </p:txBody>
        </p:sp>
      </p:grpSp>
      <p:grpSp>
        <p:nvGrpSpPr>
          <p:cNvPr id="64525" name="Group 105"/>
          <p:cNvGrpSpPr>
            <a:grpSpLocks/>
          </p:cNvGrpSpPr>
          <p:nvPr/>
        </p:nvGrpSpPr>
        <p:grpSpPr bwMode="auto">
          <a:xfrm>
            <a:off x="5435600" y="5949950"/>
            <a:ext cx="3673475" cy="871538"/>
            <a:chOff x="3424" y="3748"/>
            <a:chExt cx="2314" cy="549"/>
          </a:xfrm>
        </p:grpSpPr>
        <p:sp>
          <p:nvSpPr>
            <p:cNvPr id="64546" name="Rectangle 85"/>
            <p:cNvSpPr>
              <a:spLocks noChangeArrowheads="1"/>
            </p:cNvSpPr>
            <p:nvPr/>
          </p:nvSpPr>
          <p:spPr bwMode="auto">
            <a:xfrm>
              <a:off x="3424" y="3752"/>
              <a:ext cx="1134" cy="5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47" name="Oval 86"/>
            <p:cNvSpPr>
              <a:spLocks noChangeArrowheads="1"/>
            </p:cNvSpPr>
            <p:nvPr/>
          </p:nvSpPr>
          <p:spPr bwMode="auto">
            <a:xfrm>
              <a:off x="3934" y="3788"/>
              <a:ext cx="181" cy="181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pic>
          <p:nvPicPr>
            <p:cNvPr id="64548" name="Picture 87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" y="3843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49" name="Picture 88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2" y="3888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50" name="Picture 89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3843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51" name="Text Box 90"/>
            <p:cNvSpPr txBox="1">
              <a:spLocks noChangeArrowheads="1"/>
            </p:cNvSpPr>
            <p:nvPr/>
          </p:nvSpPr>
          <p:spPr bwMode="auto">
            <a:xfrm>
              <a:off x="3943" y="3748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I</a:t>
              </a:r>
            </a:p>
          </p:txBody>
        </p:sp>
        <p:sp>
          <p:nvSpPr>
            <p:cNvPr id="64552" name="Rectangle 91"/>
            <p:cNvSpPr>
              <a:spLocks noChangeArrowheads="1"/>
            </p:cNvSpPr>
            <p:nvPr/>
          </p:nvSpPr>
          <p:spPr bwMode="auto">
            <a:xfrm>
              <a:off x="4604" y="3752"/>
              <a:ext cx="1134" cy="5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4553" name="Oval 92"/>
            <p:cNvSpPr>
              <a:spLocks noChangeArrowheads="1"/>
            </p:cNvSpPr>
            <p:nvPr/>
          </p:nvSpPr>
          <p:spPr bwMode="auto">
            <a:xfrm>
              <a:off x="5114" y="3788"/>
              <a:ext cx="181" cy="181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pic>
          <p:nvPicPr>
            <p:cNvPr id="64554" name="Picture 93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3843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55" name="Picture 94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" y="3888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56" name="Picture 95" descr="black_horse.gif - (5K)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0" y="3843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57" name="Text Box 96"/>
            <p:cNvSpPr txBox="1">
              <a:spLocks noChangeArrowheads="1"/>
            </p:cNvSpPr>
            <p:nvPr/>
          </p:nvSpPr>
          <p:spPr bwMode="auto">
            <a:xfrm>
              <a:off x="5123" y="3748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800000"/>
                </a:buClr>
                <a:buFont typeface="Wingdings" panose="05000000000000000000" pitchFamily="2" charset="2"/>
                <a:buNone/>
              </a:pPr>
              <a:r>
                <a:rPr lang="it-IT" altLang="it-IT" sz="1800" b="1"/>
                <a:t>I</a:t>
              </a:r>
            </a:p>
          </p:txBody>
        </p:sp>
      </p:grpSp>
      <p:sp>
        <p:nvSpPr>
          <p:cNvPr id="64526" name="Line 98"/>
          <p:cNvSpPr>
            <a:spLocks noChangeShapeType="1"/>
          </p:cNvSpPr>
          <p:nvPr/>
        </p:nvSpPr>
        <p:spPr bwMode="auto">
          <a:xfrm>
            <a:off x="684213" y="1700213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27" name="Text Box 99"/>
          <p:cNvSpPr txBox="1">
            <a:spLocks noChangeArrowheads="1"/>
          </p:cNvSpPr>
          <p:nvPr/>
        </p:nvSpPr>
        <p:spPr bwMode="auto">
          <a:xfrm rot="-5400000">
            <a:off x="-496093" y="2315368"/>
            <a:ext cx="1860550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PREVENZIONE</a:t>
            </a:r>
          </a:p>
        </p:txBody>
      </p:sp>
      <p:sp>
        <p:nvSpPr>
          <p:cNvPr id="64528" name="Line 100"/>
          <p:cNvSpPr>
            <a:spLocks noChangeShapeType="1"/>
          </p:cNvSpPr>
          <p:nvPr/>
        </p:nvSpPr>
        <p:spPr bwMode="auto">
          <a:xfrm>
            <a:off x="468313" y="3644900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29" name="Text Box 101"/>
          <p:cNvSpPr txBox="1">
            <a:spLocks noChangeArrowheads="1"/>
          </p:cNvSpPr>
          <p:nvPr/>
        </p:nvSpPr>
        <p:spPr bwMode="auto">
          <a:xfrm rot="-5400000">
            <a:off x="-616743" y="4979193"/>
            <a:ext cx="1670050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/>
              <a:t>CONTROLLO</a:t>
            </a:r>
          </a:p>
        </p:txBody>
      </p:sp>
      <p:sp>
        <p:nvSpPr>
          <p:cNvPr id="64530" name="Text Box 102"/>
          <p:cNvSpPr txBox="1">
            <a:spLocks noChangeArrowheads="1"/>
          </p:cNvSpPr>
          <p:nvPr/>
        </p:nvSpPr>
        <p:spPr bwMode="auto">
          <a:xfrm>
            <a:off x="863600" y="2197100"/>
            <a:ext cx="241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CC0000"/>
                </a:solidFill>
              </a:rPr>
              <a:t>RIDUZIONE STRESS</a:t>
            </a:r>
          </a:p>
        </p:txBody>
      </p:sp>
      <p:sp>
        <p:nvSpPr>
          <p:cNvPr id="64531" name="Line 103"/>
          <p:cNvSpPr>
            <a:spLocks noChangeShapeType="1"/>
          </p:cNvSpPr>
          <p:nvPr/>
        </p:nvSpPr>
        <p:spPr bwMode="auto">
          <a:xfrm>
            <a:off x="3419475" y="2420938"/>
            <a:ext cx="53292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32" name="Line 106"/>
          <p:cNvSpPr>
            <a:spLocks noChangeShapeType="1"/>
          </p:cNvSpPr>
          <p:nvPr/>
        </p:nvSpPr>
        <p:spPr bwMode="auto">
          <a:xfrm flipH="1">
            <a:off x="4356100" y="19891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33" name="Line 108"/>
          <p:cNvSpPr>
            <a:spLocks noChangeShapeType="1"/>
          </p:cNvSpPr>
          <p:nvPr/>
        </p:nvSpPr>
        <p:spPr bwMode="auto">
          <a:xfrm flipH="1">
            <a:off x="4356100" y="40433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34" name="Line 109"/>
          <p:cNvSpPr>
            <a:spLocks noChangeShapeType="1"/>
          </p:cNvSpPr>
          <p:nvPr/>
        </p:nvSpPr>
        <p:spPr bwMode="auto">
          <a:xfrm flipH="1">
            <a:off x="4356100" y="50847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35" name="Text Box 110"/>
          <p:cNvSpPr txBox="1">
            <a:spLocks noChangeArrowheads="1"/>
          </p:cNvSpPr>
          <p:nvPr/>
        </p:nvSpPr>
        <p:spPr bwMode="auto">
          <a:xfrm>
            <a:off x="1033463" y="32781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CC0000"/>
                </a:solidFill>
              </a:rPr>
              <a:t>VACCINAZIONE</a:t>
            </a:r>
          </a:p>
        </p:txBody>
      </p:sp>
      <p:sp>
        <p:nvSpPr>
          <p:cNvPr id="64536" name="Line 111"/>
          <p:cNvSpPr>
            <a:spLocks noChangeShapeType="1"/>
          </p:cNvSpPr>
          <p:nvPr/>
        </p:nvSpPr>
        <p:spPr bwMode="auto">
          <a:xfrm>
            <a:off x="3059113" y="3500438"/>
            <a:ext cx="5689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37" name="Text Box 113"/>
          <p:cNvSpPr txBox="1">
            <a:spLocks noChangeArrowheads="1"/>
          </p:cNvSpPr>
          <p:nvPr/>
        </p:nvSpPr>
        <p:spPr bwMode="auto">
          <a:xfrm>
            <a:off x="827088" y="4357688"/>
            <a:ext cx="2095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CC0000"/>
                </a:solidFill>
              </a:rPr>
              <a:t>PICCOLI GRUPPI</a:t>
            </a:r>
          </a:p>
        </p:txBody>
      </p:sp>
      <p:sp>
        <p:nvSpPr>
          <p:cNvPr id="64538" name="Line 114"/>
          <p:cNvSpPr>
            <a:spLocks noChangeShapeType="1"/>
          </p:cNvSpPr>
          <p:nvPr/>
        </p:nvSpPr>
        <p:spPr bwMode="auto">
          <a:xfrm>
            <a:off x="3275013" y="4579938"/>
            <a:ext cx="5473700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39" name="Text Box 115"/>
          <p:cNvSpPr txBox="1">
            <a:spLocks noChangeArrowheads="1"/>
          </p:cNvSpPr>
          <p:nvPr/>
        </p:nvSpPr>
        <p:spPr bwMode="auto">
          <a:xfrm>
            <a:off x="460375" y="5105400"/>
            <a:ext cx="2743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CC0000"/>
                </a:solidFill>
              </a:rPr>
              <a:t>ISOLAMENTO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CC0000"/>
                </a:solidFill>
              </a:rPr>
              <a:t>QUARANTENA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CC0000"/>
                </a:solidFill>
              </a:rPr>
              <a:t>BARRIERA SANITARIA</a:t>
            </a:r>
          </a:p>
        </p:txBody>
      </p:sp>
      <p:sp>
        <p:nvSpPr>
          <p:cNvPr id="64540" name="Line 118"/>
          <p:cNvSpPr>
            <a:spLocks noChangeShapeType="1"/>
          </p:cNvSpPr>
          <p:nvPr/>
        </p:nvSpPr>
        <p:spPr bwMode="auto">
          <a:xfrm>
            <a:off x="2484438" y="5661025"/>
            <a:ext cx="62642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41" name="Line 119"/>
          <p:cNvSpPr>
            <a:spLocks noChangeShapeType="1"/>
          </p:cNvSpPr>
          <p:nvPr/>
        </p:nvSpPr>
        <p:spPr bwMode="auto">
          <a:xfrm flipH="1">
            <a:off x="7308850" y="220503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42" name="Line 120"/>
          <p:cNvSpPr>
            <a:spLocks noChangeShapeType="1"/>
          </p:cNvSpPr>
          <p:nvPr/>
        </p:nvSpPr>
        <p:spPr bwMode="auto">
          <a:xfrm flipH="1">
            <a:off x="7524750" y="32861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43" name="Line 121"/>
          <p:cNvSpPr>
            <a:spLocks noChangeShapeType="1"/>
          </p:cNvSpPr>
          <p:nvPr/>
        </p:nvSpPr>
        <p:spPr bwMode="auto">
          <a:xfrm flipH="1">
            <a:off x="7740650" y="436721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44" name="Line 123"/>
          <p:cNvSpPr>
            <a:spLocks noChangeShapeType="1"/>
          </p:cNvSpPr>
          <p:nvPr/>
        </p:nvSpPr>
        <p:spPr bwMode="auto">
          <a:xfrm flipH="1">
            <a:off x="6948488" y="5589588"/>
            <a:ext cx="5762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45" name="Line 124"/>
          <p:cNvSpPr>
            <a:spLocks noChangeShapeType="1"/>
          </p:cNvSpPr>
          <p:nvPr/>
        </p:nvSpPr>
        <p:spPr bwMode="auto">
          <a:xfrm>
            <a:off x="7524750" y="5589588"/>
            <a:ext cx="5762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4"/>
          <p:cNvSpPr>
            <a:spLocks noChangeArrowheads="1"/>
          </p:cNvSpPr>
          <p:nvPr/>
        </p:nvSpPr>
        <p:spPr bwMode="auto">
          <a:xfrm>
            <a:off x="3505200" y="5157788"/>
            <a:ext cx="1765300" cy="4318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39" name="Rectangle 33"/>
          <p:cNvSpPr>
            <a:spLocks noChangeArrowheads="1"/>
          </p:cNvSpPr>
          <p:nvPr/>
        </p:nvSpPr>
        <p:spPr bwMode="auto">
          <a:xfrm>
            <a:off x="2449513" y="4005263"/>
            <a:ext cx="1439862" cy="4318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604419" y="434181"/>
            <a:ext cx="3816945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PROFILASSI</a:t>
            </a:r>
          </a:p>
        </p:txBody>
      </p:sp>
      <p:sp>
        <p:nvSpPr>
          <p:cNvPr id="65543" name="WordArt 7"/>
          <p:cNvSpPr>
            <a:spLocks noChangeArrowheads="1" noChangeShapeType="1" noTextEdit="1"/>
          </p:cNvSpPr>
          <p:nvPr/>
        </p:nvSpPr>
        <p:spPr bwMode="auto">
          <a:xfrm>
            <a:off x="2051050" y="1268413"/>
            <a:ext cx="5111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VACCINAZIONE</a:t>
            </a:r>
          </a:p>
        </p:txBody>
      </p:sp>
      <p:pic>
        <p:nvPicPr>
          <p:cNvPr id="65544" name="Picture 8" descr="brown_stars.gif - (4K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308100"/>
            <a:ext cx="7207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2049463" y="2060575"/>
            <a:ext cx="49704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5546" name="Text Box 14"/>
          <p:cNvSpPr txBox="1">
            <a:spLocks noChangeArrowheads="1"/>
          </p:cNvSpPr>
          <p:nvPr/>
        </p:nvSpPr>
        <p:spPr bwMode="auto">
          <a:xfrm>
            <a:off x="5207000" y="2276475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ASSOLUTA PROTEZIONE</a:t>
            </a:r>
          </a:p>
        </p:txBody>
      </p:sp>
      <p:sp>
        <p:nvSpPr>
          <p:cNvPr id="65547" name="Text Box 15"/>
          <p:cNvSpPr txBox="1">
            <a:spLocks noChangeArrowheads="1"/>
          </p:cNvSpPr>
          <p:nvPr/>
        </p:nvSpPr>
        <p:spPr bwMode="auto">
          <a:xfrm>
            <a:off x="1939925" y="2279650"/>
            <a:ext cx="3098800" cy="43497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VACCINI VIVI - SPENTI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68313" y="2205038"/>
            <a:ext cx="1403350" cy="57943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EHV-1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03238" y="2921000"/>
            <a:ext cx="1403350" cy="57943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EHV-4</a:t>
            </a:r>
          </a:p>
        </p:txBody>
      </p:sp>
      <p:sp>
        <p:nvSpPr>
          <p:cNvPr id="65550" name="Text Box 19"/>
          <p:cNvSpPr txBox="1">
            <a:spLocks noChangeArrowheads="1"/>
          </p:cNvSpPr>
          <p:nvPr/>
        </p:nvSpPr>
        <p:spPr bwMode="auto">
          <a:xfrm>
            <a:off x="1997075" y="2992438"/>
            <a:ext cx="2322513" cy="43497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000" b="1"/>
              <a:t>VACCINI SPENTI</a:t>
            </a:r>
          </a:p>
        </p:txBody>
      </p:sp>
      <p:sp>
        <p:nvSpPr>
          <p:cNvPr id="65551" name="WordArt 20" descr="Carta"/>
          <p:cNvSpPr>
            <a:spLocks noChangeArrowheads="1" noChangeShapeType="1" noTextEdit="1"/>
          </p:cNvSpPr>
          <p:nvPr/>
        </p:nvSpPr>
        <p:spPr bwMode="auto">
          <a:xfrm>
            <a:off x="6588125" y="2997200"/>
            <a:ext cx="143986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65553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468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PULEDRI VACCINATI A 6-7 M</a:t>
            </a:r>
          </a:p>
        </p:txBody>
      </p:sp>
      <p:sp>
        <p:nvSpPr>
          <p:cNvPr id="65554" name="Text Box 26"/>
          <p:cNvSpPr txBox="1">
            <a:spLocks noChangeArrowheads="1"/>
          </p:cNvSpPr>
          <p:nvPr/>
        </p:nvSpPr>
        <p:spPr bwMode="auto">
          <a:xfrm>
            <a:off x="2392363" y="4462463"/>
            <a:ext cx="448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DA RIPETERE OGNI 4-5 MESI</a:t>
            </a:r>
          </a:p>
        </p:txBody>
      </p:sp>
      <p:sp>
        <p:nvSpPr>
          <p:cNvPr id="65555" name="Text Box 27"/>
          <p:cNvSpPr txBox="1">
            <a:spLocks noChangeArrowheads="1"/>
          </p:cNvSpPr>
          <p:nvPr/>
        </p:nvSpPr>
        <p:spPr bwMode="auto">
          <a:xfrm>
            <a:off x="2992438" y="5157788"/>
            <a:ext cx="42433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GIUMENTE GRAVIDE</a:t>
            </a:r>
          </a:p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5°-7°-9° MESE GESTAZIONE</a:t>
            </a:r>
          </a:p>
        </p:txBody>
      </p:sp>
      <p:sp>
        <p:nvSpPr>
          <p:cNvPr id="65557" name="Text Box 35"/>
          <p:cNvSpPr txBox="1">
            <a:spLocks noChangeArrowheads="1"/>
          </p:cNvSpPr>
          <p:nvPr/>
        </p:nvSpPr>
        <p:spPr bwMode="auto">
          <a:xfrm>
            <a:off x="187325" y="6211888"/>
            <a:ext cx="6834188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MEGLIO VACCINARE L’INTERO EFFETTIVO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 animBg="1"/>
      <p:bldP spid="522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3779838" y="188913"/>
            <a:ext cx="5113337" cy="57943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cs typeface="Times New Roman" panose="02020603050405020304" pitchFamily="18" charset="0"/>
              </a:rPr>
              <a:t>EQUID HERPSESVIRUS-3</a:t>
            </a:r>
            <a:endParaRPr lang="it-IT" altLang="it-IT" b="1"/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852488" y="1268413"/>
            <a:ext cx="7435850" cy="67945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99"/>
                </a:solidFill>
              </a:rPr>
              <a:t>ESANTEMA COITALE MALIGNO</a:t>
            </a:r>
          </a:p>
        </p:txBody>
      </p:sp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0" y="2349500"/>
            <a:ext cx="9305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NESSUNA CORRELAZIONE CON ALTRI HERPESVIRUS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INFEZIONE VENEREA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ISOLATO DA TAMPONI NASO-FARINGEI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SCONOSCIUTO IL SITO DI LATENZA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LESIONI PAPULO-VESCICOLARI DELLE MUCOSE GENITALI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ASSENZA DI SINTOMATOLOGIA GENERALE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268413"/>
            <a:ext cx="852487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5003800" y="74613"/>
            <a:ext cx="3960813" cy="762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4400" b="1" i="1">
                <a:cs typeface="Times New Roman" panose="02020603050405020304" pitchFamily="18" charset="0"/>
              </a:rPr>
              <a:t>γ</a:t>
            </a:r>
            <a:r>
              <a:rPr lang="it-IT" altLang="it-IT" sz="4400" b="1" i="1">
                <a:cs typeface="Times New Roman" panose="02020603050405020304" pitchFamily="18" charset="0"/>
              </a:rPr>
              <a:t>-</a:t>
            </a:r>
            <a:r>
              <a:rPr lang="it-IT" altLang="it-IT" sz="4400" b="1" i="1"/>
              <a:t>Herpesvirinae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1"/>
          <p:cNvSpPr txBox="1">
            <a:spLocks noChangeArrowheads="1"/>
          </p:cNvSpPr>
          <p:nvPr/>
        </p:nvSpPr>
        <p:spPr bwMode="auto">
          <a:xfrm>
            <a:off x="2698750" y="188913"/>
            <a:ext cx="6265863" cy="57943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cs typeface="Times New Roman" panose="02020603050405020304" pitchFamily="18" charset="0"/>
              </a:rPr>
              <a:t>EQUID HERPSESVIRUS-2 e -5</a:t>
            </a:r>
            <a:endParaRPr lang="it-IT" altLang="it-IT" b="1"/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611188" y="1484313"/>
            <a:ext cx="1593850" cy="67945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99"/>
                </a:solidFill>
              </a:rPr>
              <a:t>EHV-2</a:t>
            </a:r>
          </a:p>
        </p:txBody>
      </p:sp>
      <p:sp>
        <p:nvSpPr>
          <p:cNvPr id="11270" name="Text Box 19"/>
          <p:cNvSpPr txBox="1">
            <a:spLocks noChangeArrowheads="1"/>
          </p:cNvSpPr>
          <p:nvPr/>
        </p:nvSpPr>
        <p:spPr bwMode="auto">
          <a:xfrm>
            <a:off x="-107950" y="2349500"/>
            <a:ext cx="4705350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INFEZIONE RESPIRATORIA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LINFOTROPISMO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LATENZA LINF B,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  LINFONODI,  SNC 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NUMEROSE INF SUBCLIN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ASSOCIATO A SINTOMI RESP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  ACUTI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4859338" y="1484313"/>
            <a:ext cx="1593850" cy="67945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000099"/>
                </a:solidFill>
              </a:rPr>
              <a:t>EHV-5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427538" y="2349500"/>
            <a:ext cx="4775200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CORRELATO A EHV-2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INFEZ. RESPIRATORIA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LINFOTROPISMO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LATENZA IN CELL MONON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NUMEROSE INF SUBCLIN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it-IT" altLang="it-IT" sz="2400" b="1"/>
              <a:t>NON ASSOCIATO AD ALCUNA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it-IT" altLang="it-IT" sz="2400" b="1"/>
              <a:t> MANIFESTAZIONE CLINICA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p_2b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989138"/>
            <a:ext cx="6421438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24"/>
          <p:cNvSpPr txBox="1">
            <a:spLocks noChangeArrowheads="1"/>
          </p:cNvSpPr>
          <p:nvPr/>
        </p:nvSpPr>
        <p:spPr bwMode="auto">
          <a:xfrm>
            <a:off x="3722688" y="188913"/>
            <a:ext cx="5386387" cy="6683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</a:rPr>
              <a:t>EZIOLOGIA</a:t>
            </a:r>
          </a:p>
        </p:txBody>
      </p:sp>
      <p:pic>
        <p:nvPicPr>
          <p:cNvPr id="12294" name="Picture 29" descr="dna.gif - (15K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8636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25"/>
          <p:cNvSpPr txBox="1">
            <a:spLocks noChangeArrowheads="1"/>
          </p:cNvSpPr>
          <p:nvPr/>
        </p:nvSpPr>
        <p:spPr bwMode="auto">
          <a:xfrm>
            <a:off x="1355725" y="981075"/>
            <a:ext cx="3176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it-IT" altLang="it-IT" sz="4000" b="1"/>
              <a:t>DNA </a:t>
            </a:r>
            <a:r>
              <a:rPr lang="it-IT" altLang="it-IT" sz="2400" b="1"/>
              <a:t>(150 Kbp)</a:t>
            </a:r>
          </a:p>
        </p:txBody>
      </p:sp>
      <p:sp>
        <p:nvSpPr>
          <p:cNvPr id="12296" name="Text Box 25"/>
          <p:cNvSpPr txBox="1">
            <a:spLocks noChangeArrowheads="1"/>
          </p:cNvSpPr>
          <p:nvPr/>
        </p:nvSpPr>
        <p:spPr bwMode="auto">
          <a:xfrm>
            <a:off x="5033963" y="1268413"/>
            <a:ext cx="3689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it-IT" altLang="it-IT" sz="3600" b="1"/>
              <a:t>CAPSIDE</a:t>
            </a: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it-IT" altLang="it-IT" sz="3600" b="1"/>
              <a:t>  ICOSAEDRICO</a:t>
            </a:r>
          </a:p>
        </p:txBody>
      </p:sp>
      <p:sp>
        <p:nvSpPr>
          <p:cNvPr id="12297" name="Text Box 26"/>
          <p:cNvSpPr txBox="1">
            <a:spLocks noChangeArrowheads="1"/>
          </p:cNvSpPr>
          <p:nvPr/>
        </p:nvSpPr>
        <p:spPr bwMode="auto">
          <a:xfrm>
            <a:off x="5292725" y="2820988"/>
            <a:ext cx="3106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it-IT" altLang="it-IT" sz="3600" b="1"/>
              <a:t>ENVELOPE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1333</Words>
  <Application>Microsoft Office PowerPoint</Application>
  <PresentationFormat>Presentazione su schermo (4:3)</PresentationFormat>
  <Paragraphs>566</Paragraphs>
  <Slides>53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61" baseType="lpstr">
      <vt:lpstr>Arial Black</vt:lpstr>
      <vt:lpstr>Calibri</vt:lpstr>
      <vt:lpstr>Comic Sans MS</vt:lpstr>
      <vt:lpstr>Impact</vt:lpstr>
      <vt:lpstr>Symbol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Windows 2000</dc:creator>
  <cp:lastModifiedBy>Annamaria Pratelli</cp:lastModifiedBy>
  <cp:revision>229</cp:revision>
  <dcterms:created xsi:type="dcterms:W3CDTF">2004-04-15T16:16:01Z</dcterms:created>
  <dcterms:modified xsi:type="dcterms:W3CDTF">2020-09-22T10:49:36Z</dcterms:modified>
</cp:coreProperties>
</file>